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6"/>
  </p:notesMasterIdLst>
  <p:sldIdLst>
    <p:sldId id="374" r:id="rId2"/>
    <p:sldId id="398" r:id="rId3"/>
    <p:sldId id="397" r:id="rId4"/>
    <p:sldId id="399" r:id="rId5"/>
    <p:sldId id="400" r:id="rId6"/>
    <p:sldId id="302" r:id="rId7"/>
    <p:sldId id="370" r:id="rId8"/>
    <p:sldId id="332" r:id="rId9"/>
    <p:sldId id="406" r:id="rId10"/>
    <p:sldId id="407" r:id="rId11"/>
    <p:sldId id="405" r:id="rId12"/>
    <p:sldId id="404" r:id="rId13"/>
    <p:sldId id="403" r:id="rId14"/>
    <p:sldId id="372" r:id="rId15"/>
    <p:sldId id="373" r:id="rId16"/>
    <p:sldId id="304" r:id="rId17"/>
    <p:sldId id="386" r:id="rId18"/>
    <p:sldId id="305" r:id="rId19"/>
    <p:sldId id="411" r:id="rId20"/>
    <p:sldId id="413" r:id="rId21"/>
    <p:sldId id="412" r:id="rId22"/>
    <p:sldId id="414" r:id="rId23"/>
    <p:sldId id="415" r:id="rId24"/>
    <p:sldId id="416" r:id="rId25"/>
    <p:sldId id="418" r:id="rId26"/>
    <p:sldId id="417" r:id="rId27"/>
    <p:sldId id="273" r:id="rId28"/>
    <p:sldId id="268" r:id="rId29"/>
    <p:sldId id="269" r:id="rId30"/>
    <p:sldId id="258" r:id="rId31"/>
    <p:sldId id="270" r:id="rId32"/>
    <p:sldId id="272" r:id="rId33"/>
    <p:sldId id="271" r:id="rId34"/>
    <p:sldId id="327" r:id="rId35"/>
    <p:sldId id="408" r:id="rId36"/>
    <p:sldId id="409" r:id="rId37"/>
    <p:sldId id="333" r:id="rId38"/>
    <p:sldId id="308" r:id="rId39"/>
    <p:sldId id="311" r:id="rId40"/>
    <p:sldId id="312" r:id="rId41"/>
    <p:sldId id="310" r:id="rId42"/>
    <p:sldId id="371" r:id="rId43"/>
    <p:sldId id="375" r:id="rId44"/>
    <p:sldId id="328" r:id="rId45"/>
    <p:sldId id="342" r:id="rId46"/>
    <p:sldId id="341" r:id="rId47"/>
    <p:sldId id="314" r:id="rId48"/>
    <p:sldId id="315" r:id="rId49"/>
    <p:sldId id="316" r:id="rId50"/>
    <p:sldId id="260" r:id="rId51"/>
    <p:sldId id="261" r:id="rId52"/>
    <p:sldId id="262" r:id="rId53"/>
    <p:sldId id="263" r:id="rId54"/>
    <p:sldId id="264" r:id="rId55"/>
    <p:sldId id="292" r:id="rId56"/>
    <p:sldId id="394" r:id="rId57"/>
    <p:sldId id="388" r:id="rId58"/>
    <p:sldId id="317" r:id="rId59"/>
    <p:sldId id="266" r:id="rId60"/>
    <p:sldId id="283" r:id="rId61"/>
    <p:sldId id="274" r:id="rId62"/>
    <p:sldId id="275" r:id="rId63"/>
    <p:sldId id="366" r:id="rId64"/>
    <p:sldId id="319" r:id="rId65"/>
    <p:sldId id="318" r:id="rId66"/>
    <p:sldId id="293" r:id="rId67"/>
    <p:sldId id="368" r:id="rId68"/>
    <p:sldId id="367" r:id="rId69"/>
    <p:sldId id="267" r:id="rId70"/>
    <p:sldId id="287" r:id="rId71"/>
    <p:sldId id="320" r:id="rId72"/>
    <p:sldId id="277" r:id="rId73"/>
    <p:sldId id="321" r:id="rId74"/>
    <p:sldId id="343" r:id="rId75"/>
    <p:sldId id="334" r:id="rId76"/>
    <p:sldId id="369" r:id="rId77"/>
    <p:sldId id="285" r:id="rId78"/>
    <p:sldId id="288" r:id="rId79"/>
    <p:sldId id="289" r:id="rId80"/>
    <p:sldId id="294" r:id="rId81"/>
    <p:sldId id="286" r:id="rId82"/>
    <p:sldId id="278" r:id="rId83"/>
    <p:sldId id="339" r:id="rId84"/>
    <p:sldId id="323" r:id="rId85"/>
    <p:sldId id="324" r:id="rId86"/>
    <p:sldId id="325" r:id="rId87"/>
    <p:sldId id="378" r:id="rId88"/>
    <p:sldId id="376" r:id="rId89"/>
    <p:sldId id="377" r:id="rId90"/>
    <p:sldId id="379" r:id="rId91"/>
    <p:sldId id="380" r:id="rId92"/>
    <p:sldId id="326" r:id="rId93"/>
    <p:sldId id="389" r:id="rId94"/>
    <p:sldId id="331" r:id="rId95"/>
    <p:sldId id="381" r:id="rId96"/>
    <p:sldId id="383" r:id="rId97"/>
    <p:sldId id="382" r:id="rId98"/>
    <p:sldId id="390" r:id="rId99"/>
    <p:sldId id="384" r:id="rId100"/>
    <p:sldId id="279" r:id="rId101"/>
    <p:sldId id="392" r:id="rId102"/>
    <p:sldId id="395" r:id="rId103"/>
    <p:sldId id="391" r:id="rId104"/>
    <p:sldId id="300" r:id="rId105"/>
    <p:sldId id="297" r:id="rId106"/>
    <p:sldId id="329" r:id="rId107"/>
    <p:sldId id="335" r:id="rId108"/>
    <p:sldId id="330" r:id="rId109"/>
    <p:sldId id="349" r:id="rId110"/>
    <p:sldId id="355" r:id="rId111"/>
    <p:sldId id="280" r:id="rId112"/>
    <p:sldId id="336" r:id="rId113"/>
    <p:sldId id="338" r:id="rId114"/>
    <p:sldId id="352" r:id="rId115"/>
    <p:sldId id="351" r:id="rId116"/>
    <p:sldId id="337" r:id="rId117"/>
    <p:sldId id="353" r:id="rId118"/>
    <p:sldId id="340" r:id="rId119"/>
    <p:sldId id="356" r:id="rId120"/>
    <p:sldId id="344" r:id="rId121"/>
    <p:sldId id="357" r:id="rId122"/>
    <p:sldId id="358" r:id="rId123"/>
    <p:sldId id="359" r:id="rId124"/>
    <p:sldId id="360" r:id="rId125"/>
    <p:sldId id="361" r:id="rId126"/>
    <p:sldId id="345" r:id="rId127"/>
    <p:sldId id="364" r:id="rId128"/>
    <p:sldId id="362" r:id="rId129"/>
    <p:sldId id="363" r:id="rId130"/>
    <p:sldId id="365" r:id="rId131"/>
    <p:sldId id="346" r:id="rId132"/>
    <p:sldId id="410" r:id="rId133"/>
    <p:sldId id="347" r:id="rId134"/>
    <p:sldId id="348" r:id="rId1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100"/>
    <a:srgbClr val="FF4F4F"/>
    <a:srgbClr val="926F00"/>
    <a:srgbClr val="B88C00"/>
    <a:srgbClr val="FFE07D"/>
    <a:srgbClr val="0070C0"/>
    <a:srgbClr val="FB35E3"/>
    <a:srgbClr val="BBE0E3"/>
    <a:srgbClr val="347C00"/>
    <a:srgbClr val="368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67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UK!$A$2</c:f>
              <c:strCache>
                <c:ptCount val="1"/>
                <c:pt idx="0">
                  <c:v>GNMF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UK!$B$1:$D$1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UK!$B$2:$D$2</c:f>
              <c:numCache>
                <c:formatCode>General</c:formatCode>
                <c:ptCount val="3"/>
                <c:pt idx="0">
                  <c:v>0.83260000000000001</c:v>
                </c:pt>
                <c:pt idx="1">
                  <c:v>0.64490000000000003</c:v>
                </c:pt>
                <c:pt idx="2">
                  <c:v>0.54210000000000003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F9-49C4-A9C8-8C67CF5EEDE0}"/>
            </c:ext>
          </c:extLst>
        </c:ser>
        <c:ser>
          <c:idx val="1"/>
          <c:order val="1"/>
          <c:tx>
            <c:strRef>
              <c:f>UK!$A$3</c:f>
              <c:strCache>
                <c:ptCount val="1"/>
                <c:pt idx="0">
                  <c:v>NMTF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UK!$B$1:$D$1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UK!$B$3:$D$3</c:f>
              <c:numCache>
                <c:formatCode>General</c:formatCode>
                <c:ptCount val="3"/>
                <c:pt idx="0">
                  <c:v>0.84119999999999995</c:v>
                </c:pt>
                <c:pt idx="1">
                  <c:v>0.53310000000000002</c:v>
                </c:pt>
                <c:pt idx="2">
                  <c:v>0.37509999999999999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F9-49C4-A9C8-8C67CF5EEDE0}"/>
            </c:ext>
          </c:extLst>
        </c:ser>
        <c:ser>
          <c:idx val="2"/>
          <c:order val="2"/>
          <c:tx>
            <c:strRef>
              <c:f>UK!$A$4</c:f>
              <c:strCache>
                <c:ptCount val="1"/>
                <c:pt idx="0">
                  <c:v>TriNMF(hashtag)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UK!$B$1:$D$1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UK!$B$4:$D$4</c:f>
              <c:numCache>
                <c:formatCode>General</c:formatCode>
                <c:ptCount val="3"/>
                <c:pt idx="0">
                  <c:v>0.77680000000000005</c:v>
                </c:pt>
                <c:pt idx="1">
                  <c:v>0.50009999999999999</c:v>
                </c:pt>
                <c:pt idx="2">
                  <c:v>0.38369999999999999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F9-49C4-A9C8-8C67CF5EEDE0}"/>
            </c:ext>
          </c:extLst>
        </c:ser>
        <c:ser>
          <c:idx val="3"/>
          <c:order val="3"/>
          <c:tx>
            <c:strRef>
              <c:f>UK!$A$5</c:f>
              <c:strCache>
                <c:ptCount val="1"/>
                <c:pt idx="0">
                  <c:v>TriNMF(domain)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UK!$B$1:$D$1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UK!$B$5:$D$5</c:f>
              <c:numCache>
                <c:formatCode>General</c:formatCode>
                <c:ptCount val="3"/>
                <c:pt idx="0">
                  <c:v>0.82830000000000004</c:v>
                </c:pt>
                <c:pt idx="1">
                  <c:v>0.63749999999999996</c:v>
                </c:pt>
                <c:pt idx="2">
                  <c:v>0.50060000000000004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F9-49C4-A9C8-8C67CF5EEDE0}"/>
            </c:ext>
          </c:extLst>
        </c:ser>
        <c:ser>
          <c:idx val="4"/>
          <c:order val="4"/>
          <c:tx>
            <c:strRef>
              <c:f>UK!$A$6</c:f>
              <c:strCache>
                <c:ptCount val="1"/>
                <c:pt idx="0">
                  <c:v>MultiNMF</c:v>
                </c:pt>
              </c:strCache>
            </c:strRef>
          </c:tx>
          <c:spPr>
            <a:solidFill>
              <a:srgbClr val="926F00"/>
            </a:solidFill>
            <a:ln>
              <a:noFill/>
            </a:ln>
            <a:effectLst/>
          </c:spPr>
          <c:invertIfNegative val="0"/>
          <c:cat>
            <c:strRef>
              <c:f>UK!$B$1:$D$1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UK!$B$6:$D$6</c:f>
              <c:numCache>
                <c:formatCode>General</c:formatCode>
                <c:ptCount val="3"/>
                <c:pt idx="0">
                  <c:v>0.81120000000000003</c:v>
                </c:pt>
                <c:pt idx="1">
                  <c:v>0.61080000000000001</c:v>
                </c:pt>
                <c:pt idx="2">
                  <c:v>0.49780000000000002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F9-49C4-A9C8-8C67CF5EEDE0}"/>
            </c:ext>
          </c:extLst>
        </c:ser>
        <c:ser>
          <c:idx val="5"/>
          <c:order val="5"/>
          <c:tx>
            <c:strRef>
              <c:f>UK!$A$7</c:f>
              <c:strCache>
                <c:ptCount val="1"/>
                <c:pt idx="0">
                  <c:v>DualNMF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UK!$B$1:$D$1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UK!$B$7:$D$7</c:f>
              <c:numCache>
                <c:formatCode>General</c:formatCode>
                <c:ptCount val="3"/>
                <c:pt idx="0">
                  <c:v>0.89700000000000002</c:v>
                </c:pt>
                <c:pt idx="1">
                  <c:v>0.76160000000000005</c:v>
                </c:pt>
                <c:pt idx="2">
                  <c:v>0.63800000000000001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F9-49C4-A9C8-8C67CF5EE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720176"/>
        <c:axId val="386713288"/>
      </c:barChart>
      <c:catAx>
        <c:axId val="38672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13288"/>
        <c:crosses val="autoZero"/>
        <c:auto val="1"/>
        <c:lblAlgn val="ctr"/>
        <c:lblOffset val="100"/>
        <c:noMultiLvlLbl val="0"/>
      </c:catAx>
      <c:valAx>
        <c:axId val="386713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2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Ireland!$A$2</c:f>
              <c:strCache>
                <c:ptCount val="1"/>
                <c:pt idx="0">
                  <c:v>GNMF</c:v>
                </c:pt>
              </c:strCache>
            </c:strRef>
          </c:tx>
          <c:spPr>
            <a:solidFill>
              <a:srgbClr val="FFC000">
                <a:alpha val="25000"/>
              </a:srgbClr>
            </a:solidFill>
            <a:ln>
              <a:noFill/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Ireland!$B$2:$D$2</c:f>
              <c:numCache>
                <c:formatCode>General</c:formatCode>
                <c:ptCount val="3"/>
                <c:pt idx="0">
                  <c:v>0.81779999999999997</c:v>
                </c:pt>
                <c:pt idx="1">
                  <c:v>0.69779999999999998</c:v>
                </c:pt>
                <c:pt idx="2">
                  <c:v>0.63690000000000002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5E-49A0-BE33-CBFF202A282A}"/>
            </c:ext>
          </c:extLst>
        </c:ser>
        <c:ser>
          <c:idx val="1"/>
          <c:order val="1"/>
          <c:tx>
            <c:strRef>
              <c:f>Ireland!$A$3</c:f>
              <c:strCache>
                <c:ptCount val="1"/>
                <c:pt idx="0">
                  <c:v>NMTF</c:v>
                </c:pt>
              </c:strCache>
            </c:strRef>
          </c:tx>
          <c:spPr>
            <a:solidFill>
              <a:srgbClr val="00B050">
                <a:alpha val="38000"/>
              </a:srgbClr>
            </a:solidFill>
            <a:ln>
              <a:noFill/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Ireland!$B$3:$D$3</c:f>
              <c:numCache>
                <c:formatCode>General</c:formatCode>
                <c:ptCount val="3"/>
                <c:pt idx="0">
                  <c:v>0.75970000000000004</c:v>
                </c:pt>
                <c:pt idx="1">
                  <c:v>0.51980000000000004</c:v>
                </c:pt>
                <c:pt idx="2">
                  <c:v>0.44690000000000002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5E-49A0-BE33-CBFF202A282A}"/>
            </c:ext>
          </c:extLst>
        </c:ser>
        <c:ser>
          <c:idx val="2"/>
          <c:order val="2"/>
          <c:tx>
            <c:strRef>
              <c:f>Ireland!$A$4</c:f>
              <c:strCache>
                <c:ptCount val="1"/>
                <c:pt idx="0">
                  <c:v>TriNMF(hashtag)</c:v>
                </c:pt>
              </c:strCache>
            </c:strRef>
          </c:tx>
          <c:spPr>
            <a:solidFill>
              <a:srgbClr val="7030A0">
                <a:alpha val="28000"/>
              </a:srgbClr>
            </a:solidFill>
            <a:ln>
              <a:noFill/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Ireland!$B$4:$D$4</c:f>
              <c:numCache>
                <c:formatCode>General</c:formatCode>
                <c:ptCount val="3"/>
                <c:pt idx="0">
                  <c:v>0.80620000000000003</c:v>
                </c:pt>
                <c:pt idx="1">
                  <c:v>0.6784</c:v>
                </c:pt>
                <c:pt idx="2">
                  <c:v>0.63719999999999999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5E-49A0-BE33-CBFF202A282A}"/>
            </c:ext>
          </c:extLst>
        </c:ser>
        <c:ser>
          <c:idx val="3"/>
          <c:order val="3"/>
          <c:tx>
            <c:strRef>
              <c:f>Ireland!$A$5</c:f>
              <c:strCache>
                <c:ptCount val="1"/>
                <c:pt idx="0">
                  <c:v>TriNMF(domain)</c:v>
                </c:pt>
              </c:strCache>
            </c:strRef>
          </c:tx>
          <c:spPr>
            <a:solidFill>
              <a:srgbClr val="0070C0">
                <a:alpha val="28000"/>
              </a:srgbClr>
            </a:solidFill>
            <a:ln>
              <a:noFill/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Ireland!$B$5:$D$5</c:f>
              <c:numCache>
                <c:formatCode>General</c:formatCode>
                <c:ptCount val="3"/>
                <c:pt idx="0">
                  <c:v>0.81010000000000004</c:v>
                </c:pt>
                <c:pt idx="1">
                  <c:v>0.68069999999999997</c:v>
                </c:pt>
                <c:pt idx="2">
                  <c:v>0.63719999999999999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5E-49A0-BE33-CBFF202A282A}"/>
            </c:ext>
          </c:extLst>
        </c:ser>
        <c:ser>
          <c:idx val="4"/>
          <c:order val="4"/>
          <c:tx>
            <c:strRef>
              <c:f>Ireland!$A$6</c:f>
              <c:strCache>
                <c:ptCount val="1"/>
                <c:pt idx="0">
                  <c:v>MultiNMF</c:v>
                </c:pt>
              </c:strCache>
            </c:strRef>
          </c:tx>
          <c:spPr>
            <a:solidFill>
              <a:srgbClr val="926F00">
                <a:alpha val="24000"/>
              </a:srgbClr>
            </a:solidFill>
            <a:ln>
              <a:noFill/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Ireland!$B$6:$D$6</c:f>
              <c:numCache>
                <c:formatCode>General</c:formatCode>
                <c:ptCount val="3"/>
                <c:pt idx="0">
                  <c:v>0.81779999999999997</c:v>
                </c:pt>
                <c:pt idx="1">
                  <c:v>0.69530000000000003</c:v>
                </c:pt>
                <c:pt idx="2">
                  <c:v>0.6411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5E-49A0-BE33-CBFF202A282A}"/>
            </c:ext>
          </c:extLst>
        </c:ser>
        <c:ser>
          <c:idx val="5"/>
          <c:order val="5"/>
          <c:tx>
            <c:strRef>
              <c:f>Ireland!$A$7</c:f>
              <c:strCache>
                <c:ptCount val="1"/>
                <c:pt idx="0">
                  <c:v>DualNMF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Ireland!$B$7:$D$7</c:f>
              <c:numCache>
                <c:formatCode>General</c:formatCode>
                <c:ptCount val="3"/>
                <c:pt idx="0">
                  <c:v>0.87209999999999999</c:v>
                </c:pt>
                <c:pt idx="1">
                  <c:v>0.75360000000000005</c:v>
                </c:pt>
                <c:pt idx="2">
                  <c:v>0.70960000000000001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5E-49A0-BE33-CBFF202A2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1841312"/>
        <c:axId val="531841640"/>
      </c:barChart>
      <c:catAx>
        <c:axId val="53184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841640"/>
        <c:crosses val="autoZero"/>
        <c:auto val="1"/>
        <c:lblAlgn val="ctr"/>
        <c:lblOffset val="100"/>
        <c:noMultiLvlLbl val="0"/>
      </c:catAx>
      <c:valAx>
        <c:axId val="531841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84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alpha val="38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alpha val="37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alpha val="36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alpha val="43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alpha val="33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Ireland!$A$2</c:f>
              <c:strCache>
                <c:ptCount val="1"/>
                <c:pt idx="0">
                  <c:v>GNMF</c:v>
                </c:pt>
              </c:strCache>
            </c:strRef>
          </c:tx>
          <c:spPr>
            <a:solidFill>
              <a:srgbClr val="FFC000">
                <a:alpha val="25000"/>
              </a:srgbClr>
            </a:solidFill>
            <a:ln>
              <a:noFill/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Ireland!$B$2:$D$2</c:f>
              <c:numCache>
                <c:formatCode>General</c:formatCode>
                <c:ptCount val="3"/>
                <c:pt idx="0">
                  <c:v>0.81779999999999997</c:v>
                </c:pt>
                <c:pt idx="1">
                  <c:v>0.69779999999999998</c:v>
                </c:pt>
                <c:pt idx="2">
                  <c:v>0.63690000000000002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5E-49A0-BE33-CBFF202A282A}"/>
            </c:ext>
          </c:extLst>
        </c:ser>
        <c:ser>
          <c:idx val="1"/>
          <c:order val="1"/>
          <c:tx>
            <c:strRef>
              <c:f>Ireland!$A$3</c:f>
              <c:strCache>
                <c:ptCount val="1"/>
                <c:pt idx="0">
                  <c:v>NMTF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Ireland!$B$3:$D$3</c:f>
              <c:numCache>
                <c:formatCode>General</c:formatCode>
                <c:ptCount val="3"/>
                <c:pt idx="0">
                  <c:v>0.75970000000000004</c:v>
                </c:pt>
                <c:pt idx="1">
                  <c:v>0.51980000000000004</c:v>
                </c:pt>
                <c:pt idx="2">
                  <c:v>0.44690000000000002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5E-49A0-BE33-CBFF202A282A}"/>
            </c:ext>
          </c:extLst>
        </c:ser>
        <c:ser>
          <c:idx val="2"/>
          <c:order val="2"/>
          <c:tx>
            <c:strRef>
              <c:f>Ireland!$A$4</c:f>
              <c:strCache>
                <c:ptCount val="1"/>
                <c:pt idx="0">
                  <c:v>TriNMF(hashtag)</c:v>
                </c:pt>
              </c:strCache>
            </c:strRef>
          </c:tx>
          <c:spPr>
            <a:solidFill>
              <a:srgbClr val="7030A0">
                <a:alpha val="28000"/>
              </a:srgbClr>
            </a:solidFill>
            <a:ln>
              <a:noFill/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Ireland!$B$4:$D$4</c:f>
              <c:numCache>
                <c:formatCode>General</c:formatCode>
                <c:ptCount val="3"/>
                <c:pt idx="0">
                  <c:v>0.80620000000000003</c:v>
                </c:pt>
                <c:pt idx="1">
                  <c:v>0.6784</c:v>
                </c:pt>
                <c:pt idx="2">
                  <c:v>0.63719999999999999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5E-49A0-BE33-CBFF202A282A}"/>
            </c:ext>
          </c:extLst>
        </c:ser>
        <c:ser>
          <c:idx val="3"/>
          <c:order val="3"/>
          <c:tx>
            <c:strRef>
              <c:f>Ireland!$A$5</c:f>
              <c:strCache>
                <c:ptCount val="1"/>
                <c:pt idx="0">
                  <c:v>TriNMF(domain)</c:v>
                </c:pt>
              </c:strCache>
            </c:strRef>
          </c:tx>
          <c:spPr>
            <a:solidFill>
              <a:srgbClr val="0070C0">
                <a:alpha val="28000"/>
              </a:srgbClr>
            </a:solidFill>
            <a:ln>
              <a:noFill/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Ireland!$B$5:$D$5</c:f>
              <c:numCache>
                <c:formatCode>General</c:formatCode>
                <c:ptCount val="3"/>
                <c:pt idx="0">
                  <c:v>0.81010000000000004</c:v>
                </c:pt>
                <c:pt idx="1">
                  <c:v>0.68069999999999997</c:v>
                </c:pt>
                <c:pt idx="2">
                  <c:v>0.63719999999999999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5E-49A0-BE33-CBFF202A282A}"/>
            </c:ext>
          </c:extLst>
        </c:ser>
        <c:ser>
          <c:idx val="4"/>
          <c:order val="4"/>
          <c:tx>
            <c:strRef>
              <c:f>Ireland!$A$6</c:f>
              <c:strCache>
                <c:ptCount val="1"/>
                <c:pt idx="0">
                  <c:v>MultiNMF</c:v>
                </c:pt>
              </c:strCache>
            </c:strRef>
          </c:tx>
          <c:spPr>
            <a:solidFill>
              <a:srgbClr val="926F00">
                <a:alpha val="24000"/>
              </a:srgbClr>
            </a:solidFill>
            <a:ln>
              <a:noFill/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Ireland!$B$6:$D$6</c:f>
              <c:numCache>
                <c:formatCode>General</c:formatCode>
                <c:ptCount val="3"/>
                <c:pt idx="0">
                  <c:v>0.81779999999999997</c:v>
                </c:pt>
                <c:pt idx="1">
                  <c:v>0.69530000000000003</c:v>
                </c:pt>
                <c:pt idx="2">
                  <c:v>0.6411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5E-49A0-BE33-CBFF202A282A}"/>
            </c:ext>
          </c:extLst>
        </c:ser>
        <c:ser>
          <c:idx val="5"/>
          <c:order val="5"/>
          <c:tx>
            <c:strRef>
              <c:f>Ireland!$A$7</c:f>
              <c:strCache>
                <c:ptCount val="1"/>
                <c:pt idx="0">
                  <c:v>DualNMF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Ireland!$B$7:$D$7</c:f>
              <c:numCache>
                <c:formatCode>General</c:formatCode>
                <c:ptCount val="3"/>
                <c:pt idx="0">
                  <c:v>0.87209999999999999</c:v>
                </c:pt>
                <c:pt idx="1">
                  <c:v>0.75360000000000005</c:v>
                </c:pt>
                <c:pt idx="2">
                  <c:v>0.70960000000000001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5E-49A0-BE33-CBFF202A2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1841312"/>
        <c:axId val="531841640"/>
      </c:barChart>
      <c:catAx>
        <c:axId val="53184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841640"/>
        <c:crosses val="autoZero"/>
        <c:auto val="1"/>
        <c:lblAlgn val="ctr"/>
        <c:lblOffset val="100"/>
        <c:noMultiLvlLbl val="0"/>
      </c:catAx>
      <c:valAx>
        <c:axId val="531841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84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alpha val="38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alpha val="36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alpha val="43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alpha val="33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Ireland!$A$2</c:f>
              <c:strCache>
                <c:ptCount val="1"/>
                <c:pt idx="0">
                  <c:v>GNMF</c:v>
                </c:pt>
              </c:strCache>
            </c:strRef>
          </c:tx>
          <c:spPr>
            <a:solidFill>
              <a:srgbClr val="FFC000">
                <a:alpha val="25000"/>
              </a:srgbClr>
            </a:solidFill>
            <a:ln>
              <a:noFill/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Ireland!$B$2:$D$2</c:f>
              <c:numCache>
                <c:formatCode>General</c:formatCode>
                <c:ptCount val="3"/>
                <c:pt idx="0">
                  <c:v>0.81779999999999997</c:v>
                </c:pt>
                <c:pt idx="1">
                  <c:v>0.69779999999999998</c:v>
                </c:pt>
                <c:pt idx="2">
                  <c:v>0.63690000000000002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5E-49A0-BE33-CBFF202A282A}"/>
            </c:ext>
          </c:extLst>
        </c:ser>
        <c:ser>
          <c:idx val="1"/>
          <c:order val="1"/>
          <c:tx>
            <c:strRef>
              <c:f>Ireland!$A$3</c:f>
              <c:strCache>
                <c:ptCount val="1"/>
                <c:pt idx="0">
                  <c:v>NMTF</c:v>
                </c:pt>
              </c:strCache>
            </c:strRef>
          </c:tx>
          <c:spPr>
            <a:solidFill>
              <a:srgbClr val="00B050">
                <a:alpha val="25000"/>
              </a:srgbClr>
            </a:solidFill>
            <a:ln>
              <a:noFill/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Ireland!$B$3:$D$3</c:f>
              <c:numCache>
                <c:formatCode>General</c:formatCode>
                <c:ptCount val="3"/>
                <c:pt idx="0">
                  <c:v>0.75970000000000004</c:v>
                </c:pt>
                <c:pt idx="1">
                  <c:v>0.51980000000000004</c:v>
                </c:pt>
                <c:pt idx="2">
                  <c:v>0.44690000000000002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5E-49A0-BE33-CBFF202A282A}"/>
            </c:ext>
          </c:extLst>
        </c:ser>
        <c:ser>
          <c:idx val="2"/>
          <c:order val="2"/>
          <c:tx>
            <c:strRef>
              <c:f>Ireland!$A$4</c:f>
              <c:strCache>
                <c:ptCount val="1"/>
                <c:pt idx="0">
                  <c:v>TriNMF(hashtag)</c:v>
                </c:pt>
              </c:strCache>
            </c:strRef>
          </c:tx>
          <c:spPr>
            <a:solidFill>
              <a:srgbClr val="7030A0"/>
            </a:solidFill>
            <a:ln w="47625">
              <a:solidFill>
                <a:schemeClr val="tx1"/>
              </a:solidFill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Ireland!$B$4:$D$4</c:f>
              <c:numCache>
                <c:formatCode>General</c:formatCode>
                <c:ptCount val="3"/>
                <c:pt idx="0">
                  <c:v>0.80620000000000003</c:v>
                </c:pt>
                <c:pt idx="1">
                  <c:v>0.6784</c:v>
                </c:pt>
                <c:pt idx="2">
                  <c:v>0.63719999999999999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5E-49A0-BE33-CBFF202A282A}"/>
            </c:ext>
          </c:extLst>
        </c:ser>
        <c:ser>
          <c:idx val="3"/>
          <c:order val="3"/>
          <c:tx>
            <c:strRef>
              <c:f>Ireland!$A$5</c:f>
              <c:strCache>
                <c:ptCount val="1"/>
                <c:pt idx="0">
                  <c:v>TriNMF(domain)</c:v>
                </c:pt>
              </c:strCache>
            </c:strRef>
          </c:tx>
          <c:spPr>
            <a:solidFill>
              <a:srgbClr val="0070C0"/>
            </a:solidFill>
            <a:ln w="47625"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Ireland!$B$5:$D$5</c:f>
              <c:numCache>
                <c:formatCode>General</c:formatCode>
                <c:ptCount val="3"/>
                <c:pt idx="0">
                  <c:v>0.81010000000000004</c:v>
                </c:pt>
                <c:pt idx="1">
                  <c:v>0.68069999999999997</c:v>
                </c:pt>
                <c:pt idx="2">
                  <c:v>0.63719999999999999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5E-49A0-BE33-CBFF202A282A}"/>
            </c:ext>
          </c:extLst>
        </c:ser>
        <c:ser>
          <c:idx val="4"/>
          <c:order val="4"/>
          <c:tx>
            <c:strRef>
              <c:f>Ireland!$A$6</c:f>
              <c:strCache>
                <c:ptCount val="1"/>
                <c:pt idx="0">
                  <c:v>MultiNMF</c:v>
                </c:pt>
              </c:strCache>
            </c:strRef>
          </c:tx>
          <c:spPr>
            <a:solidFill>
              <a:srgbClr val="926F00">
                <a:alpha val="24000"/>
              </a:srgbClr>
            </a:solidFill>
            <a:ln>
              <a:noFill/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Ireland!$B$6:$D$6</c:f>
              <c:numCache>
                <c:formatCode>General</c:formatCode>
                <c:ptCount val="3"/>
                <c:pt idx="0">
                  <c:v>0.81779999999999997</c:v>
                </c:pt>
                <c:pt idx="1">
                  <c:v>0.69530000000000003</c:v>
                </c:pt>
                <c:pt idx="2">
                  <c:v>0.6411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5E-49A0-BE33-CBFF202A282A}"/>
            </c:ext>
          </c:extLst>
        </c:ser>
        <c:ser>
          <c:idx val="5"/>
          <c:order val="5"/>
          <c:tx>
            <c:strRef>
              <c:f>Ireland!$A$7</c:f>
              <c:strCache>
                <c:ptCount val="1"/>
                <c:pt idx="0">
                  <c:v>DualNMF</c:v>
                </c:pt>
              </c:strCache>
            </c:strRef>
          </c:tx>
          <c:spPr>
            <a:solidFill>
              <a:srgbClr val="FF0000">
                <a:alpha val="29000"/>
              </a:srgbClr>
            </a:solidFill>
            <a:ln>
              <a:noFill/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Ireland!$B$7:$D$7</c:f>
              <c:numCache>
                <c:formatCode>General</c:formatCode>
                <c:ptCount val="3"/>
                <c:pt idx="0">
                  <c:v>0.87209999999999999</c:v>
                </c:pt>
                <c:pt idx="1">
                  <c:v>0.75360000000000005</c:v>
                </c:pt>
                <c:pt idx="2">
                  <c:v>0.70960000000000001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5E-49A0-BE33-CBFF202A2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1841312"/>
        <c:axId val="531841640"/>
      </c:barChart>
      <c:catAx>
        <c:axId val="53184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841640"/>
        <c:crosses val="autoZero"/>
        <c:auto val="1"/>
        <c:lblAlgn val="ctr"/>
        <c:lblOffset val="100"/>
        <c:noMultiLvlLbl val="0"/>
      </c:catAx>
      <c:valAx>
        <c:axId val="531841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84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alpha val="38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alpha val="24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alpha val="33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alpha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Ireland!$A$2</c:f>
              <c:strCache>
                <c:ptCount val="1"/>
                <c:pt idx="0">
                  <c:v>GNMF</c:v>
                </c:pt>
              </c:strCache>
            </c:strRef>
          </c:tx>
          <c:spPr>
            <a:solidFill>
              <a:srgbClr val="FFC000">
                <a:alpha val="25000"/>
              </a:srgbClr>
            </a:solidFill>
            <a:ln>
              <a:noFill/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Ireland!$B$2:$D$2</c:f>
              <c:numCache>
                <c:formatCode>General</c:formatCode>
                <c:ptCount val="3"/>
                <c:pt idx="0">
                  <c:v>0.81779999999999997</c:v>
                </c:pt>
                <c:pt idx="1">
                  <c:v>0.69779999999999998</c:v>
                </c:pt>
                <c:pt idx="2">
                  <c:v>0.63690000000000002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5E-49A0-BE33-CBFF202A282A}"/>
            </c:ext>
          </c:extLst>
        </c:ser>
        <c:ser>
          <c:idx val="1"/>
          <c:order val="1"/>
          <c:tx>
            <c:strRef>
              <c:f>Ireland!$A$3</c:f>
              <c:strCache>
                <c:ptCount val="1"/>
                <c:pt idx="0">
                  <c:v>NMTF</c:v>
                </c:pt>
              </c:strCache>
            </c:strRef>
          </c:tx>
          <c:spPr>
            <a:solidFill>
              <a:srgbClr val="00B050">
                <a:alpha val="25000"/>
              </a:srgbClr>
            </a:solidFill>
            <a:ln>
              <a:noFill/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Ireland!$B$3:$D$3</c:f>
              <c:numCache>
                <c:formatCode>General</c:formatCode>
                <c:ptCount val="3"/>
                <c:pt idx="0">
                  <c:v>0.75970000000000004</c:v>
                </c:pt>
                <c:pt idx="1">
                  <c:v>0.51980000000000004</c:v>
                </c:pt>
                <c:pt idx="2">
                  <c:v>0.44690000000000002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5E-49A0-BE33-CBFF202A282A}"/>
            </c:ext>
          </c:extLst>
        </c:ser>
        <c:ser>
          <c:idx val="2"/>
          <c:order val="2"/>
          <c:tx>
            <c:strRef>
              <c:f>Ireland!$A$4</c:f>
              <c:strCache>
                <c:ptCount val="1"/>
                <c:pt idx="0">
                  <c:v>TriNMF(hashtag)</c:v>
                </c:pt>
              </c:strCache>
            </c:strRef>
          </c:tx>
          <c:spPr>
            <a:solidFill>
              <a:srgbClr val="7030A0"/>
            </a:solidFill>
            <a:ln w="47625">
              <a:solidFill>
                <a:schemeClr val="tx1"/>
              </a:solidFill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Ireland!$B$4:$D$4</c:f>
              <c:numCache>
                <c:formatCode>General</c:formatCode>
                <c:ptCount val="3"/>
                <c:pt idx="0">
                  <c:v>0.80620000000000003</c:v>
                </c:pt>
                <c:pt idx="1">
                  <c:v>0.6784</c:v>
                </c:pt>
                <c:pt idx="2">
                  <c:v>0.63719999999999999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5E-49A0-BE33-CBFF202A282A}"/>
            </c:ext>
          </c:extLst>
        </c:ser>
        <c:ser>
          <c:idx val="3"/>
          <c:order val="3"/>
          <c:tx>
            <c:strRef>
              <c:f>Ireland!$A$5</c:f>
              <c:strCache>
                <c:ptCount val="1"/>
                <c:pt idx="0">
                  <c:v>TriNMF(domain)</c:v>
                </c:pt>
              </c:strCache>
            </c:strRef>
          </c:tx>
          <c:spPr>
            <a:solidFill>
              <a:srgbClr val="0070C0"/>
            </a:solidFill>
            <a:ln w="47625"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Ireland!$B$5:$D$5</c:f>
              <c:numCache>
                <c:formatCode>General</c:formatCode>
                <c:ptCount val="3"/>
                <c:pt idx="0">
                  <c:v>0.81010000000000004</c:v>
                </c:pt>
                <c:pt idx="1">
                  <c:v>0.68069999999999997</c:v>
                </c:pt>
                <c:pt idx="2">
                  <c:v>0.63719999999999999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5E-49A0-BE33-CBFF202A282A}"/>
            </c:ext>
          </c:extLst>
        </c:ser>
        <c:ser>
          <c:idx val="4"/>
          <c:order val="4"/>
          <c:tx>
            <c:strRef>
              <c:f>Ireland!$A$6</c:f>
              <c:strCache>
                <c:ptCount val="1"/>
                <c:pt idx="0">
                  <c:v>MultiNMF</c:v>
                </c:pt>
              </c:strCache>
            </c:strRef>
          </c:tx>
          <c:spPr>
            <a:solidFill>
              <a:srgbClr val="926F00">
                <a:alpha val="24000"/>
              </a:srgbClr>
            </a:solidFill>
            <a:ln>
              <a:noFill/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Ireland!$B$6:$D$6</c:f>
              <c:numCache>
                <c:formatCode>General</c:formatCode>
                <c:ptCount val="3"/>
                <c:pt idx="0">
                  <c:v>0.81779999999999997</c:v>
                </c:pt>
                <c:pt idx="1">
                  <c:v>0.69530000000000003</c:v>
                </c:pt>
                <c:pt idx="2">
                  <c:v>0.6411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5E-49A0-BE33-CBFF202A282A}"/>
            </c:ext>
          </c:extLst>
        </c:ser>
        <c:ser>
          <c:idx val="5"/>
          <c:order val="5"/>
          <c:tx>
            <c:strRef>
              <c:f>Ireland!$A$7</c:f>
              <c:strCache>
                <c:ptCount val="1"/>
                <c:pt idx="0">
                  <c:v>DualNMF</c:v>
                </c:pt>
              </c:strCache>
            </c:strRef>
          </c:tx>
          <c:spPr>
            <a:solidFill>
              <a:srgbClr val="FF0000">
                <a:alpha val="29000"/>
              </a:srgbClr>
            </a:solidFill>
            <a:ln>
              <a:noFill/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Ireland!$B$7:$D$7</c:f>
              <c:numCache>
                <c:formatCode>General</c:formatCode>
                <c:ptCount val="3"/>
                <c:pt idx="0">
                  <c:v>0.87209999999999999</c:v>
                </c:pt>
                <c:pt idx="1">
                  <c:v>0.75360000000000005</c:v>
                </c:pt>
                <c:pt idx="2">
                  <c:v>0.70960000000000001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5E-49A0-BE33-CBFF202A2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1841312"/>
        <c:axId val="531841640"/>
      </c:barChart>
      <c:catAx>
        <c:axId val="53184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841640"/>
        <c:crosses val="autoZero"/>
        <c:auto val="1"/>
        <c:lblAlgn val="ctr"/>
        <c:lblOffset val="100"/>
        <c:noMultiLvlLbl val="0"/>
      </c:catAx>
      <c:valAx>
        <c:axId val="531841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84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alpha val="38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alpha val="24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alpha val="33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alpha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Ireland!$A$2</c:f>
              <c:strCache>
                <c:ptCount val="1"/>
                <c:pt idx="0">
                  <c:v>GNMF</c:v>
                </c:pt>
              </c:strCache>
            </c:strRef>
          </c:tx>
          <c:spPr>
            <a:solidFill>
              <a:srgbClr val="FFC000">
                <a:alpha val="25000"/>
              </a:srgbClr>
            </a:solidFill>
            <a:ln>
              <a:noFill/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Ireland!$B$2:$D$2</c:f>
              <c:numCache>
                <c:formatCode>General</c:formatCode>
                <c:ptCount val="3"/>
                <c:pt idx="0">
                  <c:v>0.81779999999999997</c:v>
                </c:pt>
                <c:pt idx="1">
                  <c:v>0.69779999999999998</c:v>
                </c:pt>
                <c:pt idx="2">
                  <c:v>0.63690000000000002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5E-49A0-BE33-CBFF202A282A}"/>
            </c:ext>
          </c:extLst>
        </c:ser>
        <c:ser>
          <c:idx val="1"/>
          <c:order val="1"/>
          <c:tx>
            <c:strRef>
              <c:f>Ireland!$A$3</c:f>
              <c:strCache>
                <c:ptCount val="1"/>
                <c:pt idx="0">
                  <c:v>NMTF</c:v>
                </c:pt>
              </c:strCache>
            </c:strRef>
          </c:tx>
          <c:spPr>
            <a:solidFill>
              <a:srgbClr val="00B050">
                <a:alpha val="25000"/>
              </a:srgbClr>
            </a:solidFill>
            <a:ln>
              <a:noFill/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Ireland!$B$3:$D$3</c:f>
              <c:numCache>
                <c:formatCode>General</c:formatCode>
                <c:ptCount val="3"/>
                <c:pt idx="0">
                  <c:v>0.75970000000000004</c:v>
                </c:pt>
                <c:pt idx="1">
                  <c:v>0.51980000000000004</c:v>
                </c:pt>
                <c:pt idx="2">
                  <c:v>0.44690000000000002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5E-49A0-BE33-CBFF202A282A}"/>
            </c:ext>
          </c:extLst>
        </c:ser>
        <c:ser>
          <c:idx val="2"/>
          <c:order val="2"/>
          <c:tx>
            <c:strRef>
              <c:f>Ireland!$A$4</c:f>
              <c:strCache>
                <c:ptCount val="1"/>
                <c:pt idx="0">
                  <c:v>TriNMF(hashtag)</c:v>
                </c:pt>
              </c:strCache>
            </c:strRef>
          </c:tx>
          <c:spPr>
            <a:solidFill>
              <a:srgbClr val="7030A0"/>
            </a:solidFill>
            <a:ln w="47625">
              <a:noFill/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Ireland!$B$4:$D$4</c:f>
              <c:numCache>
                <c:formatCode>General</c:formatCode>
                <c:ptCount val="3"/>
                <c:pt idx="0">
                  <c:v>0.80620000000000003</c:v>
                </c:pt>
                <c:pt idx="1">
                  <c:v>0.6784</c:v>
                </c:pt>
                <c:pt idx="2">
                  <c:v>0.63719999999999999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5E-49A0-BE33-CBFF202A282A}"/>
            </c:ext>
          </c:extLst>
        </c:ser>
        <c:ser>
          <c:idx val="3"/>
          <c:order val="3"/>
          <c:tx>
            <c:strRef>
              <c:f>Ireland!$A$5</c:f>
              <c:strCache>
                <c:ptCount val="1"/>
                <c:pt idx="0">
                  <c:v>TriNMF(domain)</c:v>
                </c:pt>
              </c:strCache>
            </c:strRef>
          </c:tx>
          <c:spPr>
            <a:solidFill>
              <a:srgbClr val="0070C0"/>
            </a:solidFill>
            <a:ln w="47625">
              <a:solidFill>
                <a:schemeClr val="tx1"/>
              </a:solidFill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Ireland!$B$5:$D$5</c:f>
              <c:numCache>
                <c:formatCode>General</c:formatCode>
                <c:ptCount val="3"/>
                <c:pt idx="0">
                  <c:v>0.81010000000000004</c:v>
                </c:pt>
                <c:pt idx="1">
                  <c:v>0.68069999999999997</c:v>
                </c:pt>
                <c:pt idx="2">
                  <c:v>0.63719999999999999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5E-49A0-BE33-CBFF202A282A}"/>
            </c:ext>
          </c:extLst>
        </c:ser>
        <c:ser>
          <c:idx val="4"/>
          <c:order val="4"/>
          <c:tx>
            <c:strRef>
              <c:f>Ireland!$A$6</c:f>
              <c:strCache>
                <c:ptCount val="1"/>
                <c:pt idx="0">
                  <c:v>MultiNMF</c:v>
                </c:pt>
              </c:strCache>
            </c:strRef>
          </c:tx>
          <c:spPr>
            <a:solidFill>
              <a:srgbClr val="926F00">
                <a:alpha val="24000"/>
              </a:srgbClr>
            </a:solidFill>
            <a:ln>
              <a:noFill/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Ireland!$B$6:$D$6</c:f>
              <c:numCache>
                <c:formatCode>General</c:formatCode>
                <c:ptCount val="3"/>
                <c:pt idx="0">
                  <c:v>0.81779999999999997</c:v>
                </c:pt>
                <c:pt idx="1">
                  <c:v>0.69530000000000003</c:v>
                </c:pt>
                <c:pt idx="2">
                  <c:v>0.6411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5E-49A0-BE33-CBFF202A282A}"/>
            </c:ext>
          </c:extLst>
        </c:ser>
        <c:ser>
          <c:idx val="5"/>
          <c:order val="5"/>
          <c:tx>
            <c:strRef>
              <c:f>Ireland!$A$7</c:f>
              <c:strCache>
                <c:ptCount val="1"/>
                <c:pt idx="0">
                  <c:v>DualNMF</c:v>
                </c:pt>
              </c:strCache>
            </c:strRef>
          </c:tx>
          <c:spPr>
            <a:solidFill>
              <a:srgbClr val="FF0000">
                <a:alpha val="29000"/>
              </a:srgbClr>
            </a:solidFill>
            <a:ln>
              <a:noFill/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Ireland!$B$7:$D$7</c:f>
              <c:numCache>
                <c:formatCode>General</c:formatCode>
                <c:ptCount val="3"/>
                <c:pt idx="0">
                  <c:v>0.87209999999999999</c:v>
                </c:pt>
                <c:pt idx="1">
                  <c:v>0.75360000000000005</c:v>
                </c:pt>
                <c:pt idx="2">
                  <c:v>0.70960000000000001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5E-49A0-BE33-CBFF202A2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1841312"/>
        <c:axId val="531841640"/>
      </c:barChart>
      <c:catAx>
        <c:axId val="53184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841640"/>
        <c:crosses val="autoZero"/>
        <c:auto val="1"/>
        <c:lblAlgn val="ctr"/>
        <c:lblOffset val="100"/>
        <c:noMultiLvlLbl val="0"/>
      </c:catAx>
      <c:valAx>
        <c:axId val="531841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84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alpha val="38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alpha val="24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alpha val="33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alpha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Ireland!$A$2</c:f>
              <c:strCache>
                <c:ptCount val="1"/>
                <c:pt idx="0">
                  <c:v>GNMF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Ireland!$B$2:$D$2</c:f>
              <c:numCache>
                <c:formatCode>General</c:formatCode>
                <c:ptCount val="3"/>
                <c:pt idx="0">
                  <c:v>0.81779999999999997</c:v>
                </c:pt>
                <c:pt idx="1">
                  <c:v>0.69779999999999998</c:v>
                </c:pt>
                <c:pt idx="2">
                  <c:v>0.63690000000000002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83-4A76-8C88-6F31C4514B8C}"/>
            </c:ext>
          </c:extLst>
        </c:ser>
        <c:ser>
          <c:idx val="1"/>
          <c:order val="1"/>
          <c:tx>
            <c:strRef>
              <c:f>Ireland!$A$3</c:f>
              <c:strCache>
                <c:ptCount val="1"/>
                <c:pt idx="0">
                  <c:v>NMTF</c:v>
                </c:pt>
              </c:strCache>
            </c:strRef>
          </c:tx>
          <c:spPr>
            <a:solidFill>
              <a:srgbClr val="00B050">
                <a:alpha val="25000"/>
              </a:srgbClr>
            </a:solidFill>
            <a:ln>
              <a:noFill/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Ireland!$B$3:$D$3</c:f>
              <c:numCache>
                <c:formatCode>General</c:formatCode>
                <c:ptCount val="3"/>
                <c:pt idx="0">
                  <c:v>0.75970000000000004</c:v>
                </c:pt>
                <c:pt idx="1">
                  <c:v>0.51980000000000004</c:v>
                </c:pt>
                <c:pt idx="2">
                  <c:v>0.44690000000000002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83-4A76-8C88-6F31C4514B8C}"/>
            </c:ext>
          </c:extLst>
        </c:ser>
        <c:ser>
          <c:idx val="2"/>
          <c:order val="2"/>
          <c:tx>
            <c:strRef>
              <c:f>Ireland!$A$4</c:f>
              <c:strCache>
                <c:ptCount val="1"/>
                <c:pt idx="0">
                  <c:v>TriNMF(hashtag)</c:v>
                </c:pt>
              </c:strCache>
            </c:strRef>
          </c:tx>
          <c:spPr>
            <a:solidFill>
              <a:srgbClr val="7030A0">
                <a:alpha val="30000"/>
              </a:srgbClr>
            </a:solidFill>
            <a:ln w="47625">
              <a:noFill/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Ireland!$B$4:$D$4</c:f>
              <c:numCache>
                <c:formatCode>General</c:formatCode>
                <c:ptCount val="3"/>
                <c:pt idx="0">
                  <c:v>0.80620000000000003</c:v>
                </c:pt>
                <c:pt idx="1">
                  <c:v>0.6784</c:v>
                </c:pt>
                <c:pt idx="2">
                  <c:v>0.63719999999999999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83-4A76-8C88-6F31C4514B8C}"/>
            </c:ext>
          </c:extLst>
        </c:ser>
        <c:ser>
          <c:idx val="3"/>
          <c:order val="3"/>
          <c:tx>
            <c:strRef>
              <c:f>Ireland!$A$5</c:f>
              <c:strCache>
                <c:ptCount val="1"/>
                <c:pt idx="0">
                  <c:v>TriNMF(domain)</c:v>
                </c:pt>
              </c:strCache>
            </c:strRef>
          </c:tx>
          <c:spPr>
            <a:solidFill>
              <a:srgbClr val="0070C0">
                <a:alpha val="30000"/>
              </a:srgbClr>
            </a:solidFill>
            <a:ln w="47625">
              <a:noFill/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Ireland!$B$5:$D$5</c:f>
              <c:numCache>
                <c:formatCode>General</c:formatCode>
                <c:ptCount val="3"/>
                <c:pt idx="0">
                  <c:v>0.81010000000000004</c:v>
                </c:pt>
                <c:pt idx="1">
                  <c:v>0.68069999999999997</c:v>
                </c:pt>
                <c:pt idx="2">
                  <c:v>0.63719999999999999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83-4A76-8C88-6F31C4514B8C}"/>
            </c:ext>
          </c:extLst>
        </c:ser>
        <c:ser>
          <c:idx val="4"/>
          <c:order val="4"/>
          <c:tx>
            <c:strRef>
              <c:f>Ireland!$A$6</c:f>
              <c:strCache>
                <c:ptCount val="1"/>
                <c:pt idx="0">
                  <c:v>MultiNMF</c:v>
                </c:pt>
              </c:strCache>
            </c:strRef>
          </c:tx>
          <c:spPr>
            <a:solidFill>
              <a:srgbClr val="926F00">
                <a:alpha val="24000"/>
              </a:srgbClr>
            </a:solidFill>
            <a:ln>
              <a:noFill/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Ireland!$B$6:$D$6</c:f>
              <c:numCache>
                <c:formatCode>General</c:formatCode>
                <c:ptCount val="3"/>
                <c:pt idx="0">
                  <c:v>0.81779999999999997</c:v>
                </c:pt>
                <c:pt idx="1">
                  <c:v>0.69530000000000003</c:v>
                </c:pt>
                <c:pt idx="2">
                  <c:v>0.6411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83-4A76-8C88-6F31C4514B8C}"/>
            </c:ext>
          </c:extLst>
        </c:ser>
        <c:ser>
          <c:idx val="5"/>
          <c:order val="5"/>
          <c:tx>
            <c:strRef>
              <c:f>Ireland!$A$7</c:f>
              <c:strCache>
                <c:ptCount val="1"/>
                <c:pt idx="0">
                  <c:v>DualNMF</c:v>
                </c:pt>
              </c:strCache>
            </c:strRef>
          </c:tx>
          <c:spPr>
            <a:solidFill>
              <a:srgbClr val="FF0000">
                <a:alpha val="29000"/>
              </a:srgbClr>
            </a:solidFill>
            <a:ln>
              <a:noFill/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Ireland!$B$7:$D$7</c:f>
              <c:numCache>
                <c:formatCode>General</c:formatCode>
                <c:ptCount val="3"/>
                <c:pt idx="0">
                  <c:v>0.87209999999999999</c:v>
                </c:pt>
                <c:pt idx="1">
                  <c:v>0.75360000000000005</c:v>
                </c:pt>
                <c:pt idx="2">
                  <c:v>0.70960000000000001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83-4A76-8C88-6F31C4514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1841312"/>
        <c:axId val="531841640"/>
      </c:barChart>
      <c:catAx>
        <c:axId val="53184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841640"/>
        <c:crosses val="autoZero"/>
        <c:auto val="1"/>
        <c:lblAlgn val="ctr"/>
        <c:lblOffset val="100"/>
        <c:noMultiLvlLbl val="0"/>
      </c:catAx>
      <c:valAx>
        <c:axId val="531841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84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alpha val="38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alpha val="24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alpha val="33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alpha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GNMF</c:v>
                </c:pt>
              </c:strCache>
            </c:strRef>
          </c:tx>
          <c:spPr>
            <a:solidFill>
              <a:srgbClr val="FFC000">
                <a:alpha val="26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0.83260000000000001</c:v>
                </c:pt>
                <c:pt idx="1">
                  <c:v>0.64490000000000003</c:v>
                </c:pt>
                <c:pt idx="2">
                  <c:v>0.54210000000000003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F9-49C4-A9C8-8C67CF5EEDE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NMTF</c:v>
                </c:pt>
              </c:strCache>
            </c:strRef>
          </c:tx>
          <c:spPr>
            <a:solidFill>
              <a:srgbClr val="00B050">
                <a:alpha val="3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0.84119999999999995</c:v>
                </c:pt>
                <c:pt idx="1">
                  <c:v>0.53310000000000002</c:v>
                </c:pt>
                <c:pt idx="2">
                  <c:v>0.37509999999999999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F9-49C4-A9C8-8C67CF5EEDE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TriNMF(hashtag)</c:v>
                </c:pt>
              </c:strCache>
            </c:strRef>
          </c:tx>
          <c:spPr>
            <a:solidFill>
              <a:srgbClr val="7030A0">
                <a:alpha val="3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0.77680000000000005</c:v>
                </c:pt>
                <c:pt idx="1">
                  <c:v>0.50009999999999999</c:v>
                </c:pt>
                <c:pt idx="2">
                  <c:v>0.38369999999999999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F9-49C4-A9C8-8C67CF5EEDE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TriNMF(domain)</c:v>
                </c:pt>
              </c:strCache>
            </c:strRef>
          </c:tx>
          <c:spPr>
            <a:solidFill>
              <a:srgbClr val="0070C0">
                <a:alpha val="31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0.82830000000000004</c:v>
                </c:pt>
                <c:pt idx="1">
                  <c:v>0.63749999999999996</c:v>
                </c:pt>
                <c:pt idx="2">
                  <c:v>0.50060000000000004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F9-49C4-A9C8-8C67CF5EEDE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MultiNMF</c:v>
                </c:pt>
              </c:strCache>
            </c:strRef>
          </c:tx>
          <c:spPr>
            <a:solidFill>
              <a:srgbClr val="926F00">
                <a:alpha val="27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0.81120000000000003</c:v>
                </c:pt>
                <c:pt idx="1">
                  <c:v>0.61080000000000001</c:v>
                </c:pt>
                <c:pt idx="2">
                  <c:v>0.49780000000000002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F9-49C4-A9C8-8C67CF5EEDE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DualNMF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glow rad="139700">
                <a:schemeClr val="tx1">
                  <a:alpha val="40000"/>
                </a:schemeClr>
              </a:glow>
            </a:effectLst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0.89700000000000002</c:v>
                </c:pt>
                <c:pt idx="1">
                  <c:v>0.76160000000000005</c:v>
                </c:pt>
                <c:pt idx="2">
                  <c:v>0.63800000000000001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F9-49C4-A9C8-8C67CF5EE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720176"/>
        <c:axId val="386713288"/>
      </c:barChart>
      <c:catAx>
        <c:axId val="38672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13288"/>
        <c:crosses val="autoZero"/>
        <c:auto val="1"/>
        <c:lblAlgn val="ctr"/>
        <c:lblOffset val="100"/>
        <c:noMultiLvlLbl val="0"/>
      </c:catAx>
      <c:valAx>
        <c:axId val="386713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2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  <a:alpha val="37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  <a:alpha val="33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  <a:alpha val="34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  <a:alpha val="34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  <a:alpha val="36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GNMF</c:v>
                </c:pt>
              </c:strCache>
            </c:strRef>
          </c:tx>
          <c:spPr>
            <a:solidFill>
              <a:srgbClr val="FFC000">
                <a:alpha val="26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0.83260000000000001</c:v>
                </c:pt>
                <c:pt idx="1">
                  <c:v>0.64490000000000003</c:v>
                </c:pt>
                <c:pt idx="2">
                  <c:v>0.54210000000000003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F9-49C4-A9C8-8C67CF5EEDE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NMTF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0.84119999999999995</c:v>
                </c:pt>
                <c:pt idx="1">
                  <c:v>0.53310000000000002</c:v>
                </c:pt>
                <c:pt idx="2">
                  <c:v>0.37509999999999999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F9-49C4-A9C8-8C67CF5EEDE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TriNMF(hashtag)</c:v>
                </c:pt>
              </c:strCache>
            </c:strRef>
          </c:tx>
          <c:spPr>
            <a:solidFill>
              <a:srgbClr val="7030A0">
                <a:alpha val="3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0.77680000000000005</c:v>
                </c:pt>
                <c:pt idx="1">
                  <c:v>0.50009999999999999</c:v>
                </c:pt>
                <c:pt idx="2">
                  <c:v>0.38369999999999999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F9-49C4-A9C8-8C67CF5EEDE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TriNMF(domain)</c:v>
                </c:pt>
              </c:strCache>
            </c:strRef>
          </c:tx>
          <c:spPr>
            <a:solidFill>
              <a:srgbClr val="0070C0">
                <a:alpha val="31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0.82830000000000004</c:v>
                </c:pt>
                <c:pt idx="1">
                  <c:v>0.63749999999999996</c:v>
                </c:pt>
                <c:pt idx="2">
                  <c:v>0.50060000000000004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F9-49C4-A9C8-8C67CF5EEDE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MultiNMF</c:v>
                </c:pt>
              </c:strCache>
            </c:strRef>
          </c:tx>
          <c:spPr>
            <a:solidFill>
              <a:srgbClr val="926F00">
                <a:alpha val="27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0.81120000000000003</c:v>
                </c:pt>
                <c:pt idx="1">
                  <c:v>0.61080000000000001</c:v>
                </c:pt>
                <c:pt idx="2">
                  <c:v>0.49780000000000002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F9-49C4-A9C8-8C67CF5EEDE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DualNMF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glow rad="139700">
                <a:schemeClr val="tx1">
                  <a:alpha val="40000"/>
                </a:schemeClr>
              </a:glow>
            </a:effectLst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0.89700000000000002</c:v>
                </c:pt>
                <c:pt idx="1">
                  <c:v>0.76160000000000005</c:v>
                </c:pt>
                <c:pt idx="2">
                  <c:v>0.63800000000000001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F9-49C4-A9C8-8C67CF5EE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720176"/>
        <c:axId val="386713288"/>
      </c:barChart>
      <c:catAx>
        <c:axId val="38672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13288"/>
        <c:crosses val="autoZero"/>
        <c:auto val="1"/>
        <c:lblAlgn val="ctr"/>
        <c:lblOffset val="100"/>
        <c:noMultiLvlLbl val="0"/>
      </c:catAx>
      <c:valAx>
        <c:axId val="386713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2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  <a:alpha val="37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  <a:alpha val="34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  <a:alpha val="34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  <a:alpha val="36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GNMF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0.83260000000000001</c:v>
                </c:pt>
                <c:pt idx="1">
                  <c:v>0.64490000000000003</c:v>
                </c:pt>
                <c:pt idx="2">
                  <c:v>0.54210000000000003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F9-49C4-A9C8-8C67CF5EEDE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NMTF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0.84119999999999995</c:v>
                </c:pt>
                <c:pt idx="1">
                  <c:v>0.53310000000000002</c:v>
                </c:pt>
                <c:pt idx="2">
                  <c:v>0.37509999999999999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F9-49C4-A9C8-8C67CF5EEDE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TriNMF(hashtag)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0.77680000000000005</c:v>
                </c:pt>
                <c:pt idx="1">
                  <c:v>0.50009999999999999</c:v>
                </c:pt>
                <c:pt idx="2">
                  <c:v>0.38369999999999999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F9-49C4-A9C8-8C67CF5EEDE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TriNMF(domain)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0.82830000000000004</c:v>
                </c:pt>
                <c:pt idx="1">
                  <c:v>0.63749999999999996</c:v>
                </c:pt>
                <c:pt idx="2">
                  <c:v>0.50060000000000004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F9-49C4-A9C8-8C67CF5EEDE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MultiNMF</c:v>
                </c:pt>
              </c:strCache>
            </c:strRef>
          </c:tx>
          <c:spPr>
            <a:solidFill>
              <a:srgbClr val="926F00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0.81120000000000003</c:v>
                </c:pt>
                <c:pt idx="1">
                  <c:v>0.61080000000000001</c:v>
                </c:pt>
                <c:pt idx="2">
                  <c:v>0.49780000000000002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F9-49C4-A9C8-8C67CF5EEDE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DualNMF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0.89700000000000002</c:v>
                </c:pt>
                <c:pt idx="1">
                  <c:v>0.76160000000000005</c:v>
                </c:pt>
                <c:pt idx="2">
                  <c:v>0.63800000000000001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F9-49C4-A9C8-8C67CF5EE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720176"/>
        <c:axId val="386713288"/>
      </c:barChart>
      <c:catAx>
        <c:axId val="38672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13288"/>
        <c:crosses val="autoZero"/>
        <c:auto val="1"/>
        <c:lblAlgn val="ctr"/>
        <c:lblOffset val="100"/>
        <c:noMultiLvlLbl val="0"/>
      </c:catAx>
      <c:valAx>
        <c:axId val="386713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2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GNMF</c:v>
                </c:pt>
              </c:strCache>
            </c:strRef>
          </c:tx>
          <c:spPr>
            <a:solidFill>
              <a:srgbClr val="FFC000">
                <a:alpha val="26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0.83260000000000001</c:v>
                </c:pt>
                <c:pt idx="1">
                  <c:v>0.64490000000000003</c:v>
                </c:pt>
                <c:pt idx="2">
                  <c:v>0.54210000000000003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F9-49C4-A9C8-8C67CF5EEDE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NMTF</c:v>
                </c:pt>
              </c:strCache>
            </c:strRef>
          </c:tx>
          <c:spPr>
            <a:solidFill>
              <a:srgbClr val="00B050">
                <a:alpha val="21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0.84119999999999995</c:v>
                </c:pt>
                <c:pt idx="1">
                  <c:v>0.53310000000000002</c:v>
                </c:pt>
                <c:pt idx="2">
                  <c:v>0.37509999999999999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F9-49C4-A9C8-8C67CF5EEDE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TriNMF(hashtag)</c:v>
                </c:pt>
              </c:strCache>
            </c:strRef>
          </c:tx>
          <c:spPr>
            <a:solidFill>
              <a:srgbClr val="7030A0"/>
            </a:solidFill>
            <a:ln w="47625">
              <a:solidFill>
                <a:schemeClr val="tx1"/>
              </a:solidFill>
            </a:ln>
            <a:effectLst>
              <a:softEdge rad="0"/>
            </a:effectLst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0.77680000000000005</c:v>
                </c:pt>
                <c:pt idx="1">
                  <c:v>0.50009999999999999</c:v>
                </c:pt>
                <c:pt idx="2">
                  <c:v>0.38369999999999999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F9-49C4-A9C8-8C67CF5EEDE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TriNMF(domain)</c:v>
                </c:pt>
              </c:strCache>
            </c:strRef>
          </c:tx>
          <c:spPr>
            <a:solidFill>
              <a:srgbClr val="0070C0"/>
            </a:solidFill>
            <a:ln w="47625">
              <a:solidFill>
                <a:schemeClr val="tx1"/>
              </a:solidFill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0.82830000000000004</c:v>
                </c:pt>
                <c:pt idx="1">
                  <c:v>0.63749999999999996</c:v>
                </c:pt>
                <c:pt idx="2">
                  <c:v>0.50060000000000004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F9-49C4-A9C8-8C67CF5EEDE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MultiNMF</c:v>
                </c:pt>
              </c:strCache>
            </c:strRef>
          </c:tx>
          <c:spPr>
            <a:solidFill>
              <a:srgbClr val="926F00">
                <a:alpha val="23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0.81120000000000003</c:v>
                </c:pt>
                <c:pt idx="1">
                  <c:v>0.61080000000000001</c:v>
                </c:pt>
                <c:pt idx="2">
                  <c:v>0.49780000000000002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F9-49C4-A9C8-8C67CF5EEDE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DualNMF</c:v>
                </c:pt>
              </c:strCache>
            </c:strRef>
          </c:tx>
          <c:spPr>
            <a:solidFill>
              <a:srgbClr val="FF0000">
                <a:alpha val="23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0.89700000000000002</c:v>
                </c:pt>
                <c:pt idx="1">
                  <c:v>0.76160000000000005</c:v>
                </c:pt>
                <c:pt idx="2">
                  <c:v>0.63800000000000001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F9-49C4-A9C8-8C67CF5EE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720176"/>
        <c:axId val="386713288"/>
      </c:barChart>
      <c:catAx>
        <c:axId val="38672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13288"/>
        <c:crosses val="autoZero"/>
        <c:auto val="1"/>
        <c:lblAlgn val="ctr"/>
        <c:lblOffset val="100"/>
        <c:noMultiLvlLbl val="0"/>
      </c:catAx>
      <c:valAx>
        <c:axId val="386713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2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  <a:alpha val="37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  <a:alpha val="33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  <a:alpha val="36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  <a:alpha val="28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GNMF</c:v>
                </c:pt>
              </c:strCache>
            </c:strRef>
          </c:tx>
          <c:spPr>
            <a:solidFill>
              <a:srgbClr val="FFC000">
                <a:alpha val="26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0.83260000000000001</c:v>
                </c:pt>
                <c:pt idx="1">
                  <c:v>0.64490000000000003</c:v>
                </c:pt>
                <c:pt idx="2">
                  <c:v>0.54210000000000003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F9-49C4-A9C8-8C67CF5EEDE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NMTF</c:v>
                </c:pt>
              </c:strCache>
            </c:strRef>
          </c:tx>
          <c:spPr>
            <a:solidFill>
              <a:srgbClr val="00B050">
                <a:alpha val="21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0.84119999999999995</c:v>
                </c:pt>
                <c:pt idx="1">
                  <c:v>0.53310000000000002</c:v>
                </c:pt>
                <c:pt idx="2">
                  <c:v>0.37509999999999999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F9-49C4-A9C8-8C67CF5EEDE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TriNMF(hashtag)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softEdge rad="0"/>
            </a:effectLst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0.77680000000000005</c:v>
                </c:pt>
                <c:pt idx="1">
                  <c:v>0.50009999999999999</c:v>
                </c:pt>
                <c:pt idx="2">
                  <c:v>0.38369999999999999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F9-49C4-A9C8-8C67CF5EEDE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TriNMF(domain)</c:v>
                </c:pt>
              </c:strCache>
            </c:strRef>
          </c:tx>
          <c:spPr>
            <a:solidFill>
              <a:srgbClr val="0070C0"/>
            </a:solidFill>
            <a:ln w="47625">
              <a:solidFill>
                <a:schemeClr val="tx1"/>
              </a:solidFill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0.82830000000000004</c:v>
                </c:pt>
                <c:pt idx="1">
                  <c:v>0.63749999999999996</c:v>
                </c:pt>
                <c:pt idx="2">
                  <c:v>0.50060000000000004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F9-49C4-A9C8-8C67CF5EEDE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MultiNMF</c:v>
                </c:pt>
              </c:strCache>
            </c:strRef>
          </c:tx>
          <c:spPr>
            <a:solidFill>
              <a:srgbClr val="926F00">
                <a:alpha val="23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0.81120000000000003</c:v>
                </c:pt>
                <c:pt idx="1">
                  <c:v>0.61080000000000001</c:v>
                </c:pt>
                <c:pt idx="2">
                  <c:v>0.49780000000000002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F9-49C4-A9C8-8C67CF5EEDE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DualNMF</c:v>
                </c:pt>
              </c:strCache>
            </c:strRef>
          </c:tx>
          <c:spPr>
            <a:solidFill>
              <a:srgbClr val="FF0000">
                <a:alpha val="23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0.89700000000000002</c:v>
                </c:pt>
                <c:pt idx="1">
                  <c:v>0.76160000000000005</c:v>
                </c:pt>
                <c:pt idx="2">
                  <c:v>0.63800000000000001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F9-49C4-A9C8-8C67CF5EE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720176"/>
        <c:axId val="386713288"/>
      </c:barChart>
      <c:catAx>
        <c:axId val="38672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13288"/>
        <c:crosses val="autoZero"/>
        <c:auto val="1"/>
        <c:lblAlgn val="ctr"/>
        <c:lblOffset val="100"/>
        <c:noMultiLvlLbl val="0"/>
      </c:catAx>
      <c:valAx>
        <c:axId val="386713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2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  <a:alpha val="37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  <a:alpha val="33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  <a:alpha val="36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  <a:alpha val="28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GNMF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0.83260000000000001</c:v>
                </c:pt>
                <c:pt idx="1">
                  <c:v>0.64490000000000003</c:v>
                </c:pt>
                <c:pt idx="2">
                  <c:v>0.54210000000000003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F9-49C4-A9C8-8C67CF5EEDE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NMTF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0.84119999999999995</c:v>
                </c:pt>
                <c:pt idx="1">
                  <c:v>0.53310000000000002</c:v>
                </c:pt>
                <c:pt idx="2">
                  <c:v>0.37509999999999999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F9-49C4-A9C8-8C67CF5EEDE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TriNMF(hashtag)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0.77680000000000005</c:v>
                </c:pt>
                <c:pt idx="1">
                  <c:v>0.50009999999999999</c:v>
                </c:pt>
                <c:pt idx="2">
                  <c:v>0.38369999999999999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F9-49C4-A9C8-8C67CF5EEDE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TriNMF(domain)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0.82830000000000004</c:v>
                </c:pt>
                <c:pt idx="1">
                  <c:v>0.63749999999999996</c:v>
                </c:pt>
                <c:pt idx="2">
                  <c:v>0.50060000000000004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F9-49C4-A9C8-8C67CF5EEDE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MultiNMF</c:v>
                </c:pt>
              </c:strCache>
            </c:strRef>
          </c:tx>
          <c:spPr>
            <a:solidFill>
              <a:srgbClr val="926F00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0.81120000000000003</c:v>
                </c:pt>
                <c:pt idx="1">
                  <c:v>0.61080000000000001</c:v>
                </c:pt>
                <c:pt idx="2">
                  <c:v>0.49780000000000002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F9-49C4-A9C8-8C67CF5EEDE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DualNMF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0.89700000000000002</c:v>
                </c:pt>
                <c:pt idx="1">
                  <c:v>0.76160000000000005</c:v>
                </c:pt>
                <c:pt idx="2">
                  <c:v>0.63800000000000001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F9-49C4-A9C8-8C67CF5EE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720176"/>
        <c:axId val="386713288"/>
      </c:barChart>
      <c:catAx>
        <c:axId val="38672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13288"/>
        <c:crosses val="autoZero"/>
        <c:auto val="1"/>
        <c:lblAlgn val="ctr"/>
        <c:lblOffset val="100"/>
        <c:noMultiLvlLbl val="0"/>
      </c:catAx>
      <c:valAx>
        <c:axId val="386713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2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GNMF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0.83260000000000001</c:v>
                </c:pt>
                <c:pt idx="1">
                  <c:v>0.64490000000000003</c:v>
                </c:pt>
                <c:pt idx="2">
                  <c:v>0.54210000000000003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F9-49C4-A9C8-8C67CF5EEDE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NMTF</c:v>
                </c:pt>
              </c:strCache>
            </c:strRef>
          </c:tx>
          <c:spPr>
            <a:solidFill>
              <a:srgbClr val="00B050">
                <a:alpha val="21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0.84119999999999995</c:v>
                </c:pt>
                <c:pt idx="1">
                  <c:v>0.53310000000000002</c:v>
                </c:pt>
                <c:pt idx="2">
                  <c:v>0.37509999999999999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F9-49C4-A9C8-8C67CF5EEDE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TriNMF(hashtag)</c:v>
                </c:pt>
              </c:strCache>
            </c:strRef>
          </c:tx>
          <c:spPr>
            <a:solidFill>
              <a:srgbClr val="7030A0">
                <a:alpha val="40000"/>
              </a:srgbClr>
            </a:solidFill>
            <a:ln>
              <a:noFill/>
            </a:ln>
            <a:effectLst>
              <a:softEdge rad="0"/>
            </a:effectLst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0.77680000000000005</c:v>
                </c:pt>
                <c:pt idx="1">
                  <c:v>0.50009999999999999</c:v>
                </c:pt>
                <c:pt idx="2">
                  <c:v>0.38369999999999999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F9-49C4-A9C8-8C67CF5EEDE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TriNMF(domain)</c:v>
                </c:pt>
              </c:strCache>
            </c:strRef>
          </c:tx>
          <c:spPr>
            <a:solidFill>
              <a:srgbClr val="0070C0">
                <a:alpha val="35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0.82830000000000004</c:v>
                </c:pt>
                <c:pt idx="1">
                  <c:v>0.63749999999999996</c:v>
                </c:pt>
                <c:pt idx="2">
                  <c:v>0.50060000000000004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F9-49C4-A9C8-8C67CF5EEDE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MultiNMF</c:v>
                </c:pt>
              </c:strCache>
            </c:strRef>
          </c:tx>
          <c:spPr>
            <a:solidFill>
              <a:srgbClr val="926F00">
                <a:alpha val="23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0.81120000000000003</c:v>
                </c:pt>
                <c:pt idx="1">
                  <c:v>0.61080000000000001</c:v>
                </c:pt>
                <c:pt idx="2">
                  <c:v>0.49780000000000002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F9-49C4-A9C8-8C67CF5EEDE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DualNMF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0.89700000000000002</c:v>
                </c:pt>
                <c:pt idx="1">
                  <c:v>0.76160000000000005</c:v>
                </c:pt>
                <c:pt idx="2">
                  <c:v>0.63800000000000001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F9-49C4-A9C8-8C67CF5EE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720176"/>
        <c:axId val="386713288"/>
      </c:barChart>
      <c:catAx>
        <c:axId val="38672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13288"/>
        <c:crosses val="autoZero"/>
        <c:auto val="1"/>
        <c:lblAlgn val="ctr"/>
        <c:lblOffset val="100"/>
        <c:noMultiLvlLbl val="0"/>
      </c:catAx>
      <c:valAx>
        <c:axId val="386713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2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  <a:alpha val="33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  <a:alpha val="36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  <a:alpha val="34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  <a:alpha val="36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Ireland!$A$2</c:f>
              <c:strCache>
                <c:ptCount val="1"/>
                <c:pt idx="0">
                  <c:v>GNMF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Ireland!$B$2:$D$2</c:f>
              <c:numCache>
                <c:formatCode>General</c:formatCode>
                <c:ptCount val="3"/>
                <c:pt idx="0">
                  <c:v>0.81779999999999997</c:v>
                </c:pt>
                <c:pt idx="1">
                  <c:v>0.69779999999999998</c:v>
                </c:pt>
                <c:pt idx="2">
                  <c:v>0.63690000000000002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5E-49A0-BE33-CBFF202A282A}"/>
            </c:ext>
          </c:extLst>
        </c:ser>
        <c:ser>
          <c:idx val="1"/>
          <c:order val="1"/>
          <c:tx>
            <c:strRef>
              <c:f>Ireland!$A$3</c:f>
              <c:strCache>
                <c:ptCount val="1"/>
                <c:pt idx="0">
                  <c:v>NMTF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Ireland!$B$3:$D$3</c:f>
              <c:numCache>
                <c:formatCode>General</c:formatCode>
                <c:ptCount val="3"/>
                <c:pt idx="0">
                  <c:v>0.75970000000000004</c:v>
                </c:pt>
                <c:pt idx="1">
                  <c:v>0.51980000000000004</c:v>
                </c:pt>
                <c:pt idx="2">
                  <c:v>0.44690000000000002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5E-49A0-BE33-CBFF202A282A}"/>
            </c:ext>
          </c:extLst>
        </c:ser>
        <c:ser>
          <c:idx val="2"/>
          <c:order val="2"/>
          <c:tx>
            <c:strRef>
              <c:f>Ireland!$A$4</c:f>
              <c:strCache>
                <c:ptCount val="1"/>
                <c:pt idx="0">
                  <c:v>TriNMF(hashtag)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Ireland!$B$4:$D$4</c:f>
              <c:numCache>
                <c:formatCode>General</c:formatCode>
                <c:ptCount val="3"/>
                <c:pt idx="0">
                  <c:v>0.80620000000000003</c:v>
                </c:pt>
                <c:pt idx="1">
                  <c:v>0.6784</c:v>
                </c:pt>
                <c:pt idx="2">
                  <c:v>0.63719999999999999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5E-49A0-BE33-CBFF202A282A}"/>
            </c:ext>
          </c:extLst>
        </c:ser>
        <c:ser>
          <c:idx val="3"/>
          <c:order val="3"/>
          <c:tx>
            <c:strRef>
              <c:f>Ireland!$A$5</c:f>
              <c:strCache>
                <c:ptCount val="1"/>
                <c:pt idx="0">
                  <c:v>TriNMF(domain)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Ireland!$B$5:$D$5</c:f>
              <c:numCache>
                <c:formatCode>General</c:formatCode>
                <c:ptCount val="3"/>
                <c:pt idx="0">
                  <c:v>0.81010000000000004</c:v>
                </c:pt>
                <c:pt idx="1">
                  <c:v>0.68069999999999997</c:v>
                </c:pt>
                <c:pt idx="2">
                  <c:v>0.63719999999999999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5E-49A0-BE33-CBFF202A282A}"/>
            </c:ext>
          </c:extLst>
        </c:ser>
        <c:ser>
          <c:idx val="4"/>
          <c:order val="4"/>
          <c:tx>
            <c:strRef>
              <c:f>Ireland!$A$6</c:f>
              <c:strCache>
                <c:ptCount val="1"/>
                <c:pt idx="0">
                  <c:v>MultiNMF</c:v>
                </c:pt>
              </c:strCache>
            </c:strRef>
          </c:tx>
          <c:spPr>
            <a:solidFill>
              <a:srgbClr val="926F00"/>
            </a:solidFill>
            <a:ln>
              <a:noFill/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Ireland!$B$6:$D$6</c:f>
              <c:numCache>
                <c:formatCode>General</c:formatCode>
                <c:ptCount val="3"/>
                <c:pt idx="0">
                  <c:v>0.81779999999999997</c:v>
                </c:pt>
                <c:pt idx="1">
                  <c:v>0.69530000000000003</c:v>
                </c:pt>
                <c:pt idx="2">
                  <c:v>0.6411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5E-49A0-BE33-CBFF202A282A}"/>
            </c:ext>
          </c:extLst>
        </c:ser>
        <c:ser>
          <c:idx val="5"/>
          <c:order val="5"/>
          <c:tx>
            <c:strRef>
              <c:f>Ireland!$A$7</c:f>
              <c:strCache>
                <c:ptCount val="1"/>
                <c:pt idx="0">
                  <c:v>DualNMF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Ireland!$B$1:$D$1</c:f>
              <c:strCache>
                <c:ptCount val="3"/>
                <c:pt idx="0">
                  <c:v>Purity</c:v>
                </c:pt>
                <c:pt idx="1">
                  <c:v>Adjusted Rand Index</c:v>
                </c:pt>
                <c:pt idx="2">
                  <c:v>Normalized MI</c:v>
                </c:pt>
              </c:strCache>
            </c:strRef>
          </c:cat>
          <c:val>
            <c:numRef>
              <c:f>Ireland!$B$7:$D$7</c:f>
              <c:numCache>
                <c:formatCode>General</c:formatCode>
                <c:ptCount val="3"/>
                <c:pt idx="0">
                  <c:v>0.87209999999999999</c:v>
                </c:pt>
                <c:pt idx="1">
                  <c:v>0.75360000000000005</c:v>
                </c:pt>
                <c:pt idx="2">
                  <c:v>0.70960000000000001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5E-49A0-BE33-CBFF202A2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1841312"/>
        <c:axId val="531841640"/>
      </c:barChart>
      <c:catAx>
        <c:axId val="53184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841640"/>
        <c:crosses val="autoZero"/>
        <c:auto val="1"/>
        <c:lblAlgn val="ctr"/>
        <c:lblOffset val="100"/>
        <c:noMultiLvlLbl val="0"/>
      </c:catAx>
      <c:valAx>
        <c:axId val="531841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84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0.37189</cdr:x>
      <cdr:y>0.08215</cdr:y>
    </cdr:from>
    <cdr:to>
      <cdr:x>0.47863</cdr:x>
      <cdr:y>0.38983</cdr:y>
    </cdr:to>
    <cdr:cxnSp macro="">
      <cdr:nvCxnSpPr>
        <cdr:cNvPr id="2" name="Straight Arrow Connector 1"/>
        <cdr:cNvCxnSpPr/>
      </cdr:nvCxnSpPr>
      <cdr:spPr>
        <a:xfrm xmlns:a="http://schemas.openxmlformats.org/drawingml/2006/main">
          <a:off x="3315516" y="369332"/>
          <a:ext cx="951684" cy="138326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0.57283</cdr:x>
      <cdr:y>0.04108</cdr:y>
    </cdr:from>
    <cdr:to>
      <cdr:x>0.77778</cdr:x>
      <cdr:y>0.5</cdr:y>
    </cdr:to>
    <cdr:cxnSp macro="">
      <cdr:nvCxnSpPr>
        <cdr:cNvPr id="5" name="Straight Arrow Connector 4"/>
        <cdr:cNvCxnSpPr/>
      </cdr:nvCxnSpPr>
      <cdr:spPr>
        <a:xfrm xmlns:a="http://schemas.openxmlformats.org/drawingml/2006/main">
          <a:off x="5107032" y="184666"/>
          <a:ext cx="1827168" cy="2063234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0.4359</cdr:x>
      <cdr:y>0.19527</cdr:y>
    </cdr:from>
    <cdr:to>
      <cdr:x>0.5812</cdr:x>
      <cdr:y>0.30508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H="1">
          <a:off x="3886200" y="877907"/>
          <a:ext cx="1295400" cy="493693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E07D"/>
          </a:solidFill>
          <a:tailEnd type="triangle"/>
        </a:ln>
        <a:effectLst xmlns:a="http://schemas.openxmlformats.org/drawingml/2006/main">
          <a:glow rad="63500">
            <a:schemeClr val="accent4">
              <a:satMod val="175000"/>
              <a:alpha val="40000"/>
            </a:schemeClr>
          </a:glo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0.58974</cdr:x>
      <cdr:y>0.19527</cdr:y>
    </cdr:from>
    <cdr:to>
      <cdr:x>0.73504</cdr:x>
      <cdr:y>0.38983</cdr:y>
    </cdr:to>
    <cdr:cxnSp macro="">
      <cdr:nvCxnSpPr>
        <cdr:cNvPr id="5" name="Straight Arrow Connector 4"/>
        <cdr:cNvCxnSpPr/>
      </cdr:nvCxnSpPr>
      <cdr:spPr>
        <a:xfrm xmlns:a="http://schemas.openxmlformats.org/drawingml/2006/main">
          <a:off x="5257800" y="877907"/>
          <a:ext cx="1295400" cy="874693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E07D"/>
          </a:solidFill>
          <a:tailEnd type="triangle"/>
        </a:ln>
        <a:effectLst xmlns:a="http://schemas.openxmlformats.org/drawingml/2006/main">
          <a:glow rad="101600">
            <a:schemeClr val="accent4">
              <a:satMod val="175000"/>
              <a:alpha val="40000"/>
            </a:schemeClr>
          </a:glo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0.56596</cdr:x>
      <cdr:y>0.20868</cdr:y>
    </cdr:from>
    <cdr:to>
      <cdr:x>0.73333</cdr:x>
      <cdr:y>0.31667</cdr:y>
    </cdr:to>
    <cdr:cxnSp macro="">
      <cdr:nvCxnSpPr>
        <cdr:cNvPr id="2" name="Straight Arrow Connector 1"/>
        <cdr:cNvCxnSpPr/>
      </cdr:nvCxnSpPr>
      <cdr:spPr>
        <a:xfrm xmlns:a="http://schemas.openxmlformats.org/drawingml/2006/main">
          <a:off x="5175183" y="954107"/>
          <a:ext cx="1530417" cy="493693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E07D"/>
          </a:solidFill>
          <a:tailEnd type="triangle"/>
        </a:ln>
        <a:effectLst xmlns:a="http://schemas.openxmlformats.org/drawingml/2006/main">
          <a:glow rad="101600">
            <a:schemeClr val="accent4">
              <a:satMod val="175000"/>
              <a:alpha val="40000"/>
            </a:schemeClr>
          </a:glo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48786-E64E-41B0-9854-291014E303C5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97A7-3D09-4BB2-AA6B-06934F390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2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97A7-3D09-4BB2-AA6B-06934F3902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73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97A7-3D09-4BB2-AA6B-06934F390226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57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97A7-3D09-4BB2-AA6B-06934F390226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35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97A7-3D09-4BB2-AA6B-06934F390226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20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97A7-3D09-4BB2-AA6B-06934F390226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98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97A7-3D09-4BB2-AA6B-06934F390226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56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97A7-3D09-4BB2-AA6B-06934F390226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30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97A7-3D09-4BB2-AA6B-06934F390226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97A7-3D09-4BB2-AA6B-06934F390226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0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97A7-3D09-4BB2-AA6B-06934F39022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39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97A7-3D09-4BB2-AA6B-06934F39022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84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97A7-3D09-4BB2-AA6B-06934F39022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98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97A7-3D09-4BB2-AA6B-06934F390226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94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97A7-3D09-4BB2-AA6B-06934F390226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93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97A7-3D09-4BB2-AA6B-06934F390226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63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97A7-3D09-4BB2-AA6B-06934F390226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01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97A7-3D09-4BB2-AA6B-06934F390226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7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33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29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5720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5720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49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71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36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352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352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8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27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79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57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67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34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Asıl başlık stili için tıklatın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Asıl metin stillerini düzenlemek için tıklatın</a:t>
            </a:r>
          </a:p>
          <a:p>
            <a:pPr lvl="1"/>
            <a:r>
              <a:rPr lang="tr-TR" altLang="en-US"/>
              <a:t>İkinci düzey</a:t>
            </a:r>
          </a:p>
          <a:p>
            <a:pPr lvl="2"/>
            <a:r>
              <a:rPr lang="tr-TR" altLang="en-US"/>
              <a:t>Üçüncü düzey</a:t>
            </a:r>
          </a:p>
          <a:p>
            <a:pPr lvl="3"/>
            <a:r>
              <a:rPr lang="tr-TR" altLang="en-US"/>
              <a:t>Dördüncü düzey</a:t>
            </a:r>
          </a:p>
          <a:p>
            <a:pPr lvl="4"/>
            <a:r>
              <a:rPr lang="tr-TR" altLang="en-US"/>
              <a:t>Beşinci düzey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8400"/>
            <a:ext cx="5562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10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gif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gif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gif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gif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gif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gi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gi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gi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gi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gi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gi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gi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jpg"/><Relationship Id="rId4" Type="http://schemas.openxmlformats.org/officeDocument/2006/relationships/image" Target="../media/image109.jpe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8.PNG"/><Relationship Id="rId1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12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8.PNG"/><Relationship Id="rId5" Type="http://schemas.openxmlformats.org/officeDocument/2006/relationships/image" Target="../media/image20.PNG"/><Relationship Id="rId1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5.PNG"/><Relationship Id="rId1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1.png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1.png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1.png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1.png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12" Type="http://schemas.openxmlformats.org/officeDocument/2006/relationships/image" Target="../media/image21.PNG"/><Relationship Id="rId2" Type="http://schemas.openxmlformats.org/officeDocument/2006/relationships/image" Target="../media/image13.pn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8.PNG"/><Relationship Id="rId5" Type="http://schemas.openxmlformats.org/officeDocument/2006/relationships/image" Target="../media/image20.PNG"/><Relationship Id="rId1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5.PNG"/><Relationship Id="rId14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2.PNG"/><Relationship Id="rId7" Type="http://schemas.openxmlformats.org/officeDocument/2006/relationships/image" Target="../media/image47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51.png"/><Relationship Id="rId5" Type="http://schemas.openxmlformats.org/officeDocument/2006/relationships/image" Target="../media/image120.PNG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2.PNG"/><Relationship Id="rId7" Type="http://schemas.openxmlformats.org/officeDocument/2006/relationships/image" Target="../media/image53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57.png"/><Relationship Id="rId5" Type="http://schemas.openxmlformats.org/officeDocument/2006/relationships/image" Target="../media/image120.PNG"/><Relationship Id="rId10" Type="http://schemas.openxmlformats.org/officeDocument/2006/relationships/image" Target="../media/image56.png"/><Relationship Id="rId4" Type="http://schemas.openxmlformats.org/officeDocument/2006/relationships/image" Target="../media/image52.PNG"/><Relationship Id="rId9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2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63.png"/><Relationship Id="rId5" Type="http://schemas.openxmlformats.org/officeDocument/2006/relationships/image" Target="../media/image120.PN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6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40.PNG"/><Relationship Id="rId7" Type="http://schemas.openxmlformats.org/officeDocument/2006/relationships/image" Target="../media/image130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32.PNG"/><Relationship Id="rId9" Type="http://schemas.openxmlformats.org/officeDocument/2006/relationships/image" Target="../media/image4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40.PNG"/><Relationship Id="rId7" Type="http://schemas.openxmlformats.org/officeDocument/2006/relationships/image" Target="../media/image130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32.PNG"/><Relationship Id="rId9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6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230.PNG"/><Relationship Id="rId4" Type="http://schemas.openxmlformats.org/officeDocument/2006/relationships/image" Target="../media/image67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6.jp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230.PNG"/><Relationship Id="rId4" Type="http://schemas.openxmlformats.org/officeDocument/2006/relationships/image" Target="../media/image67.png"/><Relationship Id="rId9" Type="http://schemas.openxmlformats.org/officeDocument/2006/relationships/image" Target="../media/image27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microsoft.com/office/2007/relationships/hdphoto" Target="../media/hdphoto1.wdp"/><Relationship Id="rId4" Type="http://schemas.openxmlformats.org/officeDocument/2006/relationships/image" Target="../media/image74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0.png"/><Relationship Id="rId7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9.png"/><Relationship Id="rId5" Type="http://schemas.microsoft.com/office/2007/relationships/hdphoto" Target="../media/hdphoto1.wdp"/><Relationship Id="rId10" Type="http://schemas.openxmlformats.org/officeDocument/2006/relationships/image" Target="../media/image78.png"/><Relationship Id="rId4" Type="http://schemas.openxmlformats.org/officeDocument/2006/relationships/image" Target="../media/image74.png"/><Relationship Id="rId9" Type="http://schemas.openxmlformats.org/officeDocument/2006/relationships/image" Target="../media/image77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microsoft.com/office/2007/relationships/hdphoto" Target="../media/hdphoto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3.png"/><Relationship Id="rId5" Type="http://schemas.microsoft.com/office/2007/relationships/hdphoto" Target="../media/hdphoto1.wdp"/><Relationship Id="rId10" Type="http://schemas.openxmlformats.org/officeDocument/2006/relationships/image" Target="../media/image82.png"/><Relationship Id="rId4" Type="http://schemas.openxmlformats.org/officeDocument/2006/relationships/image" Target="../media/image74.png"/><Relationship Id="rId9" Type="http://schemas.openxmlformats.org/officeDocument/2006/relationships/image" Target="../media/image81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microsoft.com/office/2007/relationships/hdphoto" Target="../media/hdphoto2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3.png"/><Relationship Id="rId5" Type="http://schemas.microsoft.com/office/2007/relationships/hdphoto" Target="../media/hdphoto1.wdp"/><Relationship Id="rId10" Type="http://schemas.openxmlformats.org/officeDocument/2006/relationships/image" Target="../media/image84.png"/><Relationship Id="rId4" Type="http://schemas.openxmlformats.org/officeDocument/2006/relationships/image" Target="../media/image74.png"/><Relationship Id="rId9" Type="http://schemas.openxmlformats.org/officeDocument/2006/relationships/image" Target="../media/image81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0.png"/><Relationship Id="rId7" Type="http://schemas.microsoft.com/office/2007/relationships/hdphoto" Target="../media/hdphoto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8.png"/><Relationship Id="rId5" Type="http://schemas.microsoft.com/office/2007/relationships/hdphoto" Target="../media/hdphoto1.wdp"/><Relationship Id="rId10" Type="http://schemas.openxmlformats.org/officeDocument/2006/relationships/image" Target="../media/image87.png"/><Relationship Id="rId4" Type="http://schemas.openxmlformats.org/officeDocument/2006/relationships/image" Target="../media/image74.png"/><Relationship Id="rId9" Type="http://schemas.openxmlformats.org/officeDocument/2006/relationships/image" Target="../media/image8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7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5.png"/><Relationship Id="rId4" Type="http://schemas.openxmlformats.org/officeDocument/2006/relationships/image" Target="../media/image71.png"/></Relationships>
</file>

<file path=ppt/slides/_rels/slide7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5.png"/><Relationship Id="rId4" Type="http://schemas.openxmlformats.org/officeDocument/2006/relationships/image" Target="../media/image71.png"/></Relationships>
</file>

<file path=ppt/slides/_rels/slide7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5.png"/><Relationship Id="rId4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8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5.png"/><Relationship Id="rId4" Type="http://schemas.openxmlformats.org/officeDocument/2006/relationships/image" Target="../media/image71.png"/></Relationships>
</file>

<file path=ppt/slides/_rels/slide8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microsoft.com/office/2007/relationships/hdphoto" Target="../media/hdphoto1.wdp"/><Relationship Id="rId4" Type="http://schemas.openxmlformats.org/officeDocument/2006/relationships/image" Target="../media/image74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gif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gi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gi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gi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gi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924800" cy="23876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Community Detection in Political Twitter Networks using Nonnegative Matrix Factorization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1752600" cy="1655762"/>
          </a:xfrm>
        </p:spPr>
        <p:txBody>
          <a:bodyPr/>
          <a:lstStyle/>
          <a:p>
            <a:r>
              <a:rPr lang="en-US" b="1" dirty="0"/>
              <a:t>Mert Ozer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3638550" y="3602038"/>
            <a:ext cx="1866900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Nyunsu</a:t>
            </a:r>
            <a:r>
              <a:rPr lang="en-US" dirty="0"/>
              <a:t> Kim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6248400" y="3602038"/>
            <a:ext cx="2286000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Hasan </a:t>
            </a:r>
            <a:r>
              <a:rPr lang="en-US" dirty="0" err="1"/>
              <a:t>Davulcu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3" r="9091"/>
          <a:stretch/>
        </p:blipFill>
        <p:spPr>
          <a:xfrm>
            <a:off x="6781800" y="4038600"/>
            <a:ext cx="1371600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9091"/>
          <a:stretch/>
        </p:blipFill>
        <p:spPr>
          <a:xfrm>
            <a:off x="3886200" y="4038600"/>
            <a:ext cx="1371600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8333" r="12500" b="24999"/>
          <a:stretch/>
        </p:blipFill>
        <p:spPr>
          <a:xfrm>
            <a:off x="1338262" y="4038600"/>
            <a:ext cx="13620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98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peech Bubble: Rectangle 25"/>
          <p:cNvSpPr/>
          <p:nvPr/>
        </p:nvSpPr>
        <p:spPr>
          <a:xfrm>
            <a:off x="5662305" y="3352800"/>
            <a:ext cx="3413367" cy="1287780"/>
          </a:xfrm>
          <a:prstGeom prst="wedgeRectCallout">
            <a:avLst>
              <a:gd name="adj1" fmla="val -45610"/>
              <a:gd name="adj2" fmla="val 8009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peech Bubble: Rectangle 24"/>
          <p:cNvSpPr/>
          <p:nvPr/>
        </p:nvSpPr>
        <p:spPr>
          <a:xfrm>
            <a:off x="762000" y="2227430"/>
            <a:ext cx="3505200" cy="1049169"/>
          </a:xfrm>
          <a:prstGeom prst="wedgeRectCallout">
            <a:avLst>
              <a:gd name="adj1" fmla="val 48431"/>
              <a:gd name="adj2" fmla="val 877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peech Bubble: Rectangle 21"/>
          <p:cNvSpPr/>
          <p:nvPr/>
        </p:nvSpPr>
        <p:spPr>
          <a:xfrm>
            <a:off x="0" y="5457045"/>
            <a:ext cx="3429000" cy="1192963"/>
          </a:xfrm>
          <a:prstGeom prst="wedgeRectCallout">
            <a:avLst>
              <a:gd name="adj1" fmla="val 39965"/>
              <a:gd name="adj2" fmla="val -865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Methodology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sz="2800" dirty="0"/>
              <a:t>Jointly </a:t>
            </a:r>
            <a:r>
              <a:rPr lang="en-US" altLang="en-US" sz="2800" dirty="0">
                <a:solidFill>
                  <a:srgbClr val="FF0000"/>
                </a:solidFill>
              </a:rPr>
              <a:t>clustering</a:t>
            </a:r>
            <a:r>
              <a:rPr lang="en-US" altLang="en-US" sz="2800" dirty="0"/>
              <a:t> </a:t>
            </a:r>
            <a:r>
              <a:rPr lang="en-US" altLang="en-US" sz="2800" b="1" dirty="0"/>
              <a:t>connectivity</a:t>
            </a:r>
            <a:r>
              <a:rPr lang="en-US" altLang="en-US" sz="2800" dirty="0"/>
              <a:t> and </a:t>
            </a:r>
            <a:r>
              <a:rPr lang="en-US" altLang="en-US" sz="2800" b="1" dirty="0"/>
              <a:t>content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048000" y="3276600"/>
            <a:ext cx="2819400" cy="2019300"/>
            <a:chOff x="685800" y="2247900"/>
            <a:chExt cx="2819400" cy="20193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3581400"/>
              <a:ext cx="685800" cy="6858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689" y="2247900"/>
              <a:ext cx="685800" cy="6858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3581400"/>
              <a:ext cx="685800" cy="68580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1219200" y="2926080"/>
              <a:ext cx="571500" cy="6858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2472490" y="2926080"/>
              <a:ext cx="499310" cy="6858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74"/>
          <a:stretch/>
        </p:blipFill>
        <p:spPr>
          <a:xfrm>
            <a:off x="856988" y="2284797"/>
            <a:ext cx="3300367" cy="9841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9"/>
          <a:stretch/>
        </p:blipFill>
        <p:spPr>
          <a:xfrm>
            <a:off x="5680910" y="3427103"/>
            <a:ext cx="3300367" cy="11829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10"/>
          <a:stretch/>
        </p:blipFill>
        <p:spPr>
          <a:xfrm>
            <a:off x="52433" y="5551019"/>
            <a:ext cx="3300367" cy="99060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914400" y="3048000"/>
            <a:ext cx="1143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248400" y="4191000"/>
            <a:ext cx="1066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021783" y="3048000"/>
            <a:ext cx="5596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828800" y="326263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Freeform: Shape 2052"/>
          <p:cNvSpPr/>
          <p:nvPr/>
        </p:nvSpPr>
        <p:spPr>
          <a:xfrm>
            <a:off x="2637985" y="4059208"/>
            <a:ext cx="1559293" cy="1482784"/>
          </a:xfrm>
          <a:custGeom>
            <a:avLst/>
            <a:gdLst>
              <a:gd name="connsiteX0" fmla="*/ 0 w 1559293"/>
              <a:gd name="connsiteY0" fmla="*/ 29369 h 1482784"/>
              <a:gd name="connsiteX1" fmla="*/ 1251284 w 1559293"/>
              <a:gd name="connsiteY1" fmla="*/ 192999 h 1482784"/>
              <a:gd name="connsiteX2" fmla="*/ 1559293 w 1559293"/>
              <a:gd name="connsiteY2" fmla="*/ 1482784 h 148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9293" h="1482784">
                <a:moveTo>
                  <a:pt x="0" y="29369"/>
                </a:moveTo>
                <a:cubicBezTo>
                  <a:pt x="495701" y="-9934"/>
                  <a:pt x="991402" y="-49237"/>
                  <a:pt x="1251284" y="192999"/>
                </a:cubicBezTo>
                <a:cubicBezTo>
                  <a:pt x="1511166" y="435235"/>
                  <a:pt x="1535229" y="959009"/>
                  <a:pt x="1559293" y="1482784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66" y="2977303"/>
            <a:ext cx="4452205" cy="277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5230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Only Connectivity Results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05" y="1981200"/>
            <a:ext cx="7992590" cy="34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8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altLang="en-US" b="1" dirty="0"/>
              <a:t>Experimental Results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988271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" y="3149084"/>
            <a:ext cx="2341685" cy="1295400"/>
          </a:xfrm>
          <a:prstGeom prst="rect">
            <a:avLst/>
          </a:prstGeom>
          <a:ln w="44450" cmpd="dbl">
            <a:solidFill>
              <a:schemeClr val="tx2"/>
            </a:solidFill>
          </a:ln>
        </p:spPr>
      </p:pic>
      <p:pic>
        <p:nvPicPr>
          <p:cNvPr id="4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4380131"/>
            <a:ext cx="2362802" cy="1329385"/>
          </a:xfrm>
          <a:prstGeom prst="rect">
            <a:avLst/>
          </a:prstGeom>
          <a:ln w="44450" cmpd="dbl"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76261" y="274837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Retweet Network</a:t>
            </a:r>
          </a:p>
        </p:txBody>
      </p:sp>
      <p:pic>
        <p:nvPicPr>
          <p:cNvPr id="6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92" y="1863875"/>
            <a:ext cx="2362803" cy="1223594"/>
          </a:xfrm>
          <a:prstGeom prst="rect">
            <a:avLst/>
          </a:prstGeom>
          <a:ln w="44450" cmpd="dbl">
            <a:solidFill>
              <a:schemeClr val="tx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421338" y="1494543"/>
            <a:ext cx="203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Mention Network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400" y="3733800"/>
            <a:ext cx="245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Endorsement Filtered </a:t>
            </a:r>
          </a:p>
          <a:p>
            <a:pPr algn="ctr"/>
            <a:r>
              <a:rPr lang="en-US" dirty="0"/>
              <a:t>Mention Network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</a:rPr>
              <a:t>Only Connectivity Results</a:t>
            </a:r>
          </a:p>
        </p:txBody>
      </p:sp>
    </p:spTree>
    <p:extLst>
      <p:ext uri="{BB962C8B-B14F-4D97-AF65-F5344CB8AC3E}">
        <p14:creationId xmlns:p14="http://schemas.microsoft.com/office/powerpoint/2010/main" val="426021538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" y="3149084"/>
            <a:ext cx="2341685" cy="1295400"/>
          </a:xfrm>
          <a:prstGeom prst="rect">
            <a:avLst/>
          </a:prstGeom>
          <a:ln w="44450" cmpd="dbl">
            <a:solidFill>
              <a:schemeClr val="tx2"/>
            </a:solidFill>
          </a:ln>
        </p:spPr>
      </p:pic>
      <p:pic>
        <p:nvPicPr>
          <p:cNvPr id="4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4380131"/>
            <a:ext cx="2362802" cy="1329385"/>
          </a:xfrm>
          <a:prstGeom prst="rect">
            <a:avLst/>
          </a:prstGeom>
          <a:ln w="44450" cmpd="dbl"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76261" y="274837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Retweet Network</a:t>
            </a:r>
          </a:p>
        </p:txBody>
      </p:sp>
      <p:pic>
        <p:nvPicPr>
          <p:cNvPr id="6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92" y="1863875"/>
            <a:ext cx="2362803" cy="1223594"/>
          </a:xfrm>
          <a:prstGeom prst="rect">
            <a:avLst/>
          </a:prstGeom>
          <a:ln w="44450" cmpd="dbl">
            <a:solidFill>
              <a:schemeClr val="tx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421338" y="1494543"/>
            <a:ext cx="203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Mention Network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400" y="3733800"/>
            <a:ext cx="245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Endorsement Filtered </a:t>
            </a:r>
          </a:p>
          <a:p>
            <a:pPr algn="ctr"/>
            <a:r>
              <a:rPr lang="en-US" dirty="0"/>
              <a:t>Mention Network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Only Connectivity Results</a:t>
            </a:r>
            <a:endParaRPr lang="en-US" altLang="en-US" dirty="0"/>
          </a:p>
        </p:txBody>
      </p:sp>
      <p:cxnSp>
        <p:nvCxnSpPr>
          <p:cNvPr id="13" name="Connector: Elbow 12"/>
          <p:cNvCxnSpPr>
            <a:stCxn id="7" idx="0"/>
            <a:endCxn id="6" idx="1"/>
          </p:cNvCxnSpPr>
          <p:nvPr/>
        </p:nvCxnSpPr>
        <p:spPr>
          <a:xfrm rot="5400000" flipH="1" flipV="1">
            <a:off x="2116814" y="1605898"/>
            <a:ext cx="272704" cy="2012252"/>
          </a:xfrm>
          <a:prstGeom prst="bentConnector2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/>
          <p:cNvCxnSpPr>
            <a:stCxn id="3" idx="2"/>
            <a:endCxn id="4" idx="1"/>
          </p:cNvCxnSpPr>
          <p:nvPr/>
        </p:nvCxnSpPr>
        <p:spPr>
          <a:xfrm rot="16200000" flipH="1">
            <a:off x="1923551" y="3767974"/>
            <a:ext cx="600340" cy="1953360"/>
          </a:xfrm>
          <a:prstGeom prst="bentConnector2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3"/>
          </p:cNvCxnSpPr>
          <p:nvPr/>
        </p:nvCxnSpPr>
        <p:spPr>
          <a:xfrm>
            <a:off x="5622095" y="2475672"/>
            <a:ext cx="1197805" cy="0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/>
          <p:cNvCxnSpPr>
            <a:stCxn id="4" idx="3"/>
          </p:cNvCxnSpPr>
          <p:nvPr/>
        </p:nvCxnSpPr>
        <p:spPr>
          <a:xfrm flipV="1">
            <a:off x="5563203" y="4337915"/>
            <a:ext cx="1197805" cy="706909"/>
          </a:xfrm>
          <a:prstGeom prst="bentConnector3">
            <a:avLst>
              <a:gd name="adj1" fmla="val 50000"/>
            </a:avLst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/>
          <p:cNvCxnSpPr>
            <a:stCxn id="4" idx="3"/>
          </p:cNvCxnSpPr>
          <p:nvPr/>
        </p:nvCxnSpPr>
        <p:spPr>
          <a:xfrm>
            <a:off x="5563203" y="5044824"/>
            <a:ext cx="1197805" cy="439068"/>
          </a:xfrm>
          <a:prstGeom prst="bentConnector3">
            <a:avLst>
              <a:gd name="adj1" fmla="val 50000"/>
            </a:avLst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125902" y="2167895"/>
                <a:ext cx="154433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902" y="2167895"/>
                <a:ext cx="1544333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067009" y="4012059"/>
                <a:ext cx="185050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009" y="4012059"/>
                <a:ext cx="1850507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050444" y="5176116"/>
                <a:ext cx="214488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444" y="5176116"/>
                <a:ext cx="2144882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59398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Only Connectivity Results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300546" y="2819400"/>
            <a:ext cx="0" cy="68580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1" t="8992" r="8004" b="54168"/>
          <a:stretch/>
        </p:blipFill>
        <p:spPr>
          <a:xfrm>
            <a:off x="22459" y="2667000"/>
            <a:ext cx="4350150" cy="1828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t="62043" r="8005" b="-249"/>
          <a:stretch/>
        </p:blipFill>
        <p:spPr>
          <a:xfrm>
            <a:off x="4800600" y="2667000"/>
            <a:ext cx="4200222" cy="18288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177233"/>
              </p:ext>
            </p:extLst>
          </p:nvPr>
        </p:nvGraphicFramePr>
        <p:xfrm>
          <a:off x="22458" y="2372360"/>
          <a:ext cx="912154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4678">
                  <a:extLst>
                    <a:ext uri="{9D8B030D-6E8A-4147-A177-3AD203B41FA5}">
                      <a16:colId xmlns:a16="http://schemas.microsoft.com/office/drawing/2014/main" val="3621005097"/>
                    </a:ext>
                  </a:extLst>
                </a:gridCol>
                <a:gridCol w="4576864">
                  <a:extLst>
                    <a:ext uri="{9D8B030D-6E8A-4147-A177-3AD203B41FA5}">
                      <a16:colId xmlns:a16="http://schemas.microsoft.com/office/drawing/2014/main" val="594851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United Kingdom</a:t>
                      </a:r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Ireland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875404"/>
                  </a:ext>
                </a:extLst>
              </a:tr>
            </a:tbl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42" y="1676400"/>
            <a:ext cx="1255058" cy="6275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42" y="1676400"/>
            <a:ext cx="1255058" cy="62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073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1" t="11040" r="8004" b="54168"/>
          <a:stretch/>
        </p:blipFill>
        <p:spPr>
          <a:xfrm>
            <a:off x="22459" y="2768600"/>
            <a:ext cx="4350150" cy="1727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t="64165" r="8005" b="-249"/>
          <a:stretch/>
        </p:blipFill>
        <p:spPr>
          <a:xfrm>
            <a:off x="4800600" y="2768600"/>
            <a:ext cx="4200222" cy="17272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Only Connectivity Results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696200" y="3203729"/>
            <a:ext cx="0" cy="516849"/>
          </a:xfrm>
          <a:prstGeom prst="straightConnector1">
            <a:avLst/>
          </a:prstGeom>
          <a:ln w="28575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96200" y="3872982"/>
            <a:ext cx="0" cy="516849"/>
          </a:xfrm>
          <a:prstGeom prst="straightConnector1">
            <a:avLst/>
          </a:prstGeom>
          <a:ln w="28575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xplosion 1 25"/>
          <p:cNvSpPr/>
          <p:nvPr/>
        </p:nvSpPr>
        <p:spPr>
          <a:xfrm>
            <a:off x="3321215" y="4501661"/>
            <a:ext cx="2501569" cy="1365739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Trend of Increase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552812"/>
              </p:ext>
            </p:extLst>
          </p:nvPr>
        </p:nvGraphicFramePr>
        <p:xfrm>
          <a:off x="22458" y="2372360"/>
          <a:ext cx="912154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4678">
                  <a:extLst>
                    <a:ext uri="{9D8B030D-6E8A-4147-A177-3AD203B41FA5}">
                      <a16:colId xmlns:a16="http://schemas.microsoft.com/office/drawing/2014/main" val="3621005097"/>
                    </a:ext>
                  </a:extLst>
                </a:gridCol>
                <a:gridCol w="4576864">
                  <a:extLst>
                    <a:ext uri="{9D8B030D-6E8A-4147-A177-3AD203B41FA5}">
                      <a16:colId xmlns:a16="http://schemas.microsoft.com/office/drawing/2014/main" val="594851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United Kingdom</a:t>
                      </a:r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Ireland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875404"/>
                  </a:ext>
                </a:extLst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8382000" y="3200400"/>
            <a:ext cx="0" cy="516849"/>
          </a:xfrm>
          <a:prstGeom prst="straightConnector1">
            <a:avLst/>
          </a:prstGeom>
          <a:ln w="28575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382000" y="3869653"/>
            <a:ext cx="0" cy="516849"/>
          </a:xfrm>
          <a:prstGeom prst="straightConnector1">
            <a:avLst/>
          </a:prstGeom>
          <a:ln w="28575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991600" y="3200400"/>
            <a:ext cx="0" cy="516849"/>
          </a:xfrm>
          <a:prstGeom prst="straightConnector1">
            <a:avLst/>
          </a:prstGeom>
          <a:ln w="28575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991600" y="3869653"/>
            <a:ext cx="0" cy="516849"/>
          </a:xfrm>
          <a:prstGeom prst="straightConnector1">
            <a:avLst/>
          </a:prstGeom>
          <a:ln w="28575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343400" y="3157298"/>
            <a:ext cx="0" cy="516849"/>
          </a:xfrm>
          <a:prstGeom prst="straightConnector1">
            <a:avLst/>
          </a:prstGeom>
          <a:ln w="28575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343400" y="3826551"/>
            <a:ext cx="0" cy="516849"/>
          </a:xfrm>
          <a:prstGeom prst="straightConnector1">
            <a:avLst/>
          </a:prstGeom>
          <a:ln w="28575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657600" y="3157298"/>
            <a:ext cx="0" cy="347902"/>
          </a:xfrm>
          <a:prstGeom prst="straightConnector1">
            <a:avLst/>
          </a:prstGeom>
          <a:ln w="28575">
            <a:solidFill>
              <a:schemeClr val="accent3">
                <a:lumMod val="65000"/>
              </a:schemeClr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657600" y="3826551"/>
            <a:ext cx="0" cy="516849"/>
          </a:xfrm>
          <a:prstGeom prst="straightConnector1">
            <a:avLst/>
          </a:prstGeom>
          <a:ln w="28575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048000" y="3157298"/>
            <a:ext cx="0" cy="347902"/>
          </a:xfrm>
          <a:prstGeom prst="straightConnector1">
            <a:avLst/>
          </a:prstGeom>
          <a:ln w="28575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048000" y="3826551"/>
            <a:ext cx="0" cy="516849"/>
          </a:xfrm>
          <a:prstGeom prst="straightConnector1">
            <a:avLst/>
          </a:prstGeom>
          <a:ln w="28575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048000" y="3475375"/>
            <a:ext cx="0" cy="258425"/>
          </a:xfrm>
          <a:prstGeom prst="straightConnector1">
            <a:avLst/>
          </a:prstGeom>
          <a:ln w="28575">
            <a:solidFill>
              <a:schemeClr val="accent3">
                <a:lumMod val="65000"/>
              </a:schemeClr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657600" y="3385898"/>
            <a:ext cx="0" cy="347902"/>
          </a:xfrm>
          <a:prstGeom prst="straightConnector1">
            <a:avLst/>
          </a:prstGeom>
          <a:ln w="28575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42" y="1676400"/>
            <a:ext cx="1255058" cy="62752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42" y="1676400"/>
            <a:ext cx="1255058" cy="62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7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1" t="10527" r="8004" b="54168"/>
          <a:stretch/>
        </p:blipFill>
        <p:spPr>
          <a:xfrm>
            <a:off x="22459" y="2743200"/>
            <a:ext cx="4350150" cy="1752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t="63635" r="8005" b="-249"/>
          <a:stretch/>
        </p:blipFill>
        <p:spPr>
          <a:xfrm>
            <a:off x="4800600" y="2743200"/>
            <a:ext cx="4200222" cy="17526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Only Connectivity Results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696200" y="3203729"/>
            <a:ext cx="0" cy="51684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92630" y="3872982"/>
            <a:ext cx="0" cy="51684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382000" y="3216951"/>
            <a:ext cx="0" cy="51684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382000" y="3872982"/>
            <a:ext cx="0" cy="51684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991600" y="3183849"/>
            <a:ext cx="0" cy="51684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991600" y="3872982"/>
            <a:ext cx="0" cy="51684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3021523" y="3094431"/>
            <a:ext cx="0" cy="350838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67200" y="3161899"/>
            <a:ext cx="0" cy="526256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21523" y="3863575"/>
            <a:ext cx="0" cy="526256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644362" y="3863575"/>
            <a:ext cx="0" cy="526256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67200" y="3863575"/>
            <a:ext cx="0" cy="526256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644362" y="3161899"/>
            <a:ext cx="0" cy="28337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021523" y="3445269"/>
            <a:ext cx="0" cy="26312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90800" y="4419600"/>
            <a:ext cx="381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15200" y="3733800"/>
            <a:ext cx="381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907318" y="3733800"/>
            <a:ext cx="381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483065" y="3717924"/>
            <a:ext cx="381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958644"/>
              </p:ext>
            </p:extLst>
          </p:nvPr>
        </p:nvGraphicFramePr>
        <p:xfrm>
          <a:off x="22458" y="2372360"/>
          <a:ext cx="912154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4678">
                  <a:extLst>
                    <a:ext uri="{9D8B030D-6E8A-4147-A177-3AD203B41FA5}">
                      <a16:colId xmlns:a16="http://schemas.microsoft.com/office/drawing/2014/main" val="3621005097"/>
                    </a:ext>
                  </a:extLst>
                </a:gridCol>
                <a:gridCol w="4576864">
                  <a:extLst>
                    <a:ext uri="{9D8B030D-6E8A-4147-A177-3AD203B41FA5}">
                      <a16:colId xmlns:a16="http://schemas.microsoft.com/office/drawing/2014/main" val="594851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United Kingdom</a:t>
                      </a:r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Ireland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875404"/>
                  </a:ext>
                </a:extLst>
              </a:tr>
            </a:tbl>
          </a:graphicData>
        </a:graphic>
      </p:graphicFrame>
      <p:sp>
        <p:nvSpPr>
          <p:cNvPr id="48" name="Explosion 1 25"/>
          <p:cNvSpPr/>
          <p:nvPr/>
        </p:nvSpPr>
        <p:spPr>
          <a:xfrm>
            <a:off x="2846438" y="4389831"/>
            <a:ext cx="3460585" cy="1925886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High Accuracies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644362" y="3367086"/>
            <a:ext cx="0" cy="350838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42" y="1676400"/>
            <a:ext cx="1255058" cy="62752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42" y="1676400"/>
            <a:ext cx="1255058" cy="62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5819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1" t="11051" r="8004" b="54168"/>
          <a:stretch/>
        </p:blipFill>
        <p:spPr>
          <a:xfrm>
            <a:off x="22459" y="2769150"/>
            <a:ext cx="4350150" cy="17266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t="64177" r="8005" b="-249"/>
          <a:stretch/>
        </p:blipFill>
        <p:spPr>
          <a:xfrm>
            <a:off x="4800600" y="2769150"/>
            <a:ext cx="4200222" cy="172665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Only Connectivity Results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672322" y="3203729"/>
            <a:ext cx="0" cy="51684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92630" y="3872982"/>
            <a:ext cx="0" cy="51684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288318" y="3203729"/>
            <a:ext cx="0" cy="51684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288318" y="3872982"/>
            <a:ext cx="0" cy="51684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904314" y="3183849"/>
            <a:ext cx="0" cy="51684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924622" y="3872982"/>
            <a:ext cx="0" cy="51684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90800" y="4419600"/>
            <a:ext cx="381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15200" y="3733800"/>
            <a:ext cx="381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907318" y="3733800"/>
            <a:ext cx="381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483065" y="3717924"/>
            <a:ext cx="381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92996" y="3124200"/>
            <a:ext cx="269204" cy="6271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092996" y="3792415"/>
            <a:ext cx="269204" cy="6271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817396" y="3124200"/>
            <a:ext cx="269204" cy="6271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817396" y="3792415"/>
            <a:ext cx="269204" cy="6271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021523" y="3094431"/>
            <a:ext cx="0" cy="350838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267200" y="3161899"/>
            <a:ext cx="0" cy="526256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021523" y="3863575"/>
            <a:ext cx="0" cy="526256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644362" y="3863575"/>
            <a:ext cx="0" cy="526256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267200" y="3863575"/>
            <a:ext cx="0" cy="526256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644362" y="3161899"/>
            <a:ext cx="0" cy="28337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021523" y="3445269"/>
            <a:ext cx="0" cy="26312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644362" y="3367086"/>
            <a:ext cx="0" cy="350838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xplosion 1 25"/>
          <p:cNvSpPr/>
          <p:nvPr/>
        </p:nvSpPr>
        <p:spPr>
          <a:xfrm>
            <a:off x="2362200" y="3988350"/>
            <a:ext cx="4455196" cy="271725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sym typeface="Wingdings" panose="05000000000000000000" pitchFamily="2" charset="2"/>
              </a:rPr>
              <a:t>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Artificially Large Number of Clusters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22458" y="2372360"/>
          <a:ext cx="912154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4678">
                  <a:extLst>
                    <a:ext uri="{9D8B030D-6E8A-4147-A177-3AD203B41FA5}">
                      <a16:colId xmlns:a16="http://schemas.microsoft.com/office/drawing/2014/main" val="3621005097"/>
                    </a:ext>
                  </a:extLst>
                </a:gridCol>
                <a:gridCol w="4576864">
                  <a:extLst>
                    <a:ext uri="{9D8B030D-6E8A-4147-A177-3AD203B41FA5}">
                      <a16:colId xmlns:a16="http://schemas.microsoft.com/office/drawing/2014/main" val="594851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United Kingdom</a:t>
                      </a:r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Ireland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875404"/>
                  </a:ext>
                </a:extLst>
              </a:tr>
            </a:tbl>
          </a:graphicData>
        </a:graphic>
      </p:graphicFrame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42" y="1676400"/>
            <a:ext cx="1255058" cy="62752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42" y="1676400"/>
            <a:ext cx="1255058" cy="62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0873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1" t="11051" r="8004" b="54168"/>
          <a:stretch/>
        </p:blipFill>
        <p:spPr>
          <a:xfrm>
            <a:off x="22459" y="2769150"/>
            <a:ext cx="4350150" cy="17266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t="64177" r="8005" b="-249"/>
          <a:stretch/>
        </p:blipFill>
        <p:spPr>
          <a:xfrm>
            <a:off x="4800600" y="2769150"/>
            <a:ext cx="4200222" cy="172665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Only Connectivity Results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672322" y="3203729"/>
            <a:ext cx="0" cy="51684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92630" y="3872982"/>
            <a:ext cx="0" cy="51684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288318" y="3203729"/>
            <a:ext cx="0" cy="51684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288318" y="3872982"/>
            <a:ext cx="0" cy="51684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904314" y="3183849"/>
            <a:ext cx="0" cy="51684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924622" y="3872982"/>
            <a:ext cx="0" cy="51684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92996" y="3124200"/>
            <a:ext cx="269204" cy="6271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092996" y="3792415"/>
            <a:ext cx="269204" cy="6271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817396" y="3124200"/>
            <a:ext cx="269204" cy="6271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817396" y="3792415"/>
            <a:ext cx="269204" cy="6271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958644"/>
              </p:ext>
            </p:extLst>
          </p:nvPr>
        </p:nvGraphicFramePr>
        <p:xfrm>
          <a:off x="22458" y="2372360"/>
          <a:ext cx="912154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4678">
                  <a:extLst>
                    <a:ext uri="{9D8B030D-6E8A-4147-A177-3AD203B41FA5}">
                      <a16:colId xmlns:a16="http://schemas.microsoft.com/office/drawing/2014/main" val="3621005097"/>
                    </a:ext>
                  </a:extLst>
                </a:gridCol>
                <a:gridCol w="4576864">
                  <a:extLst>
                    <a:ext uri="{9D8B030D-6E8A-4147-A177-3AD203B41FA5}">
                      <a16:colId xmlns:a16="http://schemas.microsoft.com/office/drawing/2014/main" val="594851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United Kingdom</a:t>
                      </a:r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Ireland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875404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40387" y="5333528"/>
            <a:ext cx="2506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Ground Truth: 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11610" y="5368799"/>
            <a:ext cx="259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Ground Truth: 7</a:t>
            </a:r>
          </a:p>
        </p:txBody>
      </p:sp>
      <p:cxnSp>
        <p:nvCxnSpPr>
          <p:cNvPr id="5" name="Straight Arrow Connector 4"/>
          <p:cNvCxnSpPr>
            <a:endCxn id="38" idx="0"/>
          </p:cNvCxnSpPr>
          <p:nvPr/>
        </p:nvCxnSpPr>
        <p:spPr>
          <a:xfrm flipH="1">
            <a:off x="1293615" y="4462380"/>
            <a:ext cx="903918" cy="8711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9" idx="0"/>
          </p:cNvCxnSpPr>
          <p:nvPr/>
        </p:nvCxnSpPr>
        <p:spPr>
          <a:xfrm>
            <a:off x="6958883" y="4412837"/>
            <a:ext cx="948435" cy="9559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590800" y="4419600"/>
            <a:ext cx="381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315200" y="3733800"/>
            <a:ext cx="381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907318" y="3733800"/>
            <a:ext cx="381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483065" y="3717924"/>
            <a:ext cx="381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021523" y="3094431"/>
            <a:ext cx="0" cy="350838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267200" y="3161899"/>
            <a:ext cx="0" cy="526256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021523" y="3863575"/>
            <a:ext cx="0" cy="526256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644362" y="3863575"/>
            <a:ext cx="0" cy="526256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267200" y="3863575"/>
            <a:ext cx="0" cy="526256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644362" y="3161899"/>
            <a:ext cx="0" cy="28337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021523" y="3445269"/>
            <a:ext cx="0" cy="26312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644362" y="3367086"/>
            <a:ext cx="0" cy="350838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xplosion 1 25"/>
          <p:cNvSpPr/>
          <p:nvPr/>
        </p:nvSpPr>
        <p:spPr>
          <a:xfrm>
            <a:off x="2362200" y="3988350"/>
            <a:ext cx="4455196" cy="271725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sym typeface="Wingdings" panose="05000000000000000000" pitchFamily="2" charset="2"/>
              </a:rPr>
              <a:t>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Artificially Large Number of Clusters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42" y="1676400"/>
            <a:ext cx="1255058" cy="62752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42" y="1676400"/>
            <a:ext cx="1255058" cy="62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5616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altLang="en-US" b="1" dirty="0"/>
              <a:t>Connectivity &amp; Content Results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3240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Classification vs. Clustering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830" y="3164631"/>
            <a:ext cx="3886200" cy="2631457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US" altLang="en-US" sz="2800" dirty="0"/>
              <a:t>Infers the label of political orientation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01667" y="3212765"/>
            <a:ext cx="3886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r>
              <a:rPr lang="en-US" altLang="en-US" sz="2800" dirty="0"/>
              <a:t>Infers the groups/ gatherings</a:t>
            </a:r>
          </a:p>
        </p:txBody>
      </p:sp>
      <p:cxnSp>
        <p:nvCxnSpPr>
          <p:cNvPr id="2053" name="Straight Arrow Connector 2052"/>
          <p:cNvCxnSpPr>
            <a:stCxn id="2054" idx="3"/>
            <a:endCxn id="2056" idx="1"/>
          </p:cNvCxnSpPr>
          <p:nvPr/>
        </p:nvCxnSpPr>
        <p:spPr>
          <a:xfrm flipV="1">
            <a:off x="2057400" y="2298183"/>
            <a:ext cx="699060" cy="33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1" name="Group 2060"/>
          <p:cNvGrpSpPr/>
          <p:nvPr/>
        </p:nvGrpSpPr>
        <p:grpSpPr>
          <a:xfrm>
            <a:off x="641567" y="1710701"/>
            <a:ext cx="1415833" cy="1123410"/>
            <a:chOff x="260567" y="4459069"/>
            <a:chExt cx="1415833" cy="1123410"/>
          </a:xfrm>
        </p:grpSpPr>
        <p:grpSp>
          <p:nvGrpSpPr>
            <p:cNvPr id="4" name="Group 3"/>
            <p:cNvGrpSpPr/>
            <p:nvPr/>
          </p:nvGrpSpPr>
          <p:grpSpPr>
            <a:xfrm>
              <a:off x="457200" y="4648200"/>
              <a:ext cx="1126021" cy="876300"/>
              <a:chOff x="334617" y="4533900"/>
              <a:chExt cx="1126021" cy="8763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" y="45720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700" y="47244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2500" y="46863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776" y="48768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638" y="4829589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462" y="45339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524" y="459105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787" y="48006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287" y="5024231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0" y="47244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48768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6800" y="50292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617" y="4992757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947" y="5024231"/>
                <a:ext cx="381000" cy="381000"/>
              </a:xfrm>
              <a:prstGeom prst="rect">
                <a:avLst/>
              </a:prstGeom>
            </p:spPr>
          </p:pic>
        </p:grpSp>
        <p:sp>
          <p:nvSpPr>
            <p:cNvPr id="2049" name="TextBox 2048"/>
            <p:cNvSpPr txBox="1"/>
            <p:nvPr/>
          </p:nvSpPr>
          <p:spPr>
            <a:xfrm>
              <a:off x="260567" y="4459069"/>
              <a:ext cx="554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highlight>
                    <a:srgbClr val="FFFF00"/>
                  </a:highlight>
                </a:rPr>
                <a:t>?</a:t>
              </a:r>
            </a:p>
          </p:txBody>
        </p:sp>
        <p:sp>
          <p:nvSpPr>
            <p:cNvPr id="2054" name="Rectangle 2053"/>
            <p:cNvSpPr/>
            <p:nvPr/>
          </p:nvSpPr>
          <p:spPr>
            <a:xfrm>
              <a:off x="304800" y="4517395"/>
              <a:ext cx="1371600" cy="106508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0" name="Group 2059"/>
          <p:cNvGrpSpPr/>
          <p:nvPr/>
        </p:nvGrpSpPr>
        <p:grpSpPr>
          <a:xfrm>
            <a:off x="2752747" y="1649480"/>
            <a:ext cx="1464779" cy="1297405"/>
            <a:chOff x="2269021" y="4343400"/>
            <a:chExt cx="1464779" cy="1297405"/>
          </a:xfrm>
        </p:grpSpPr>
        <p:grpSp>
          <p:nvGrpSpPr>
            <p:cNvPr id="21" name="Group 20"/>
            <p:cNvGrpSpPr/>
            <p:nvPr/>
          </p:nvGrpSpPr>
          <p:grpSpPr>
            <a:xfrm>
              <a:off x="2269021" y="4411317"/>
              <a:ext cx="728869" cy="1176132"/>
              <a:chOff x="2269021" y="4411317"/>
              <a:chExt cx="728869" cy="117613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3515" y="44196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0800" y="4411317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3515" y="4808883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9021" y="5206449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6890" y="4808883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6890" y="5201479"/>
                <a:ext cx="381000" cy="381000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2979668" y="4411317"/>
              <a:ext cx="728869" cy="1176132"/>
              <a:chOff x="2269021" y="4411317"/>
              <a:chExt cx="728869" cy="1176132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3515" y="44196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0800" y="4411317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3515" y="4808883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9021" y="5206449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6890" y="4808883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6890" y="5201479"/>
                <a:ext cx="381000" cy="381000"/>
              </a:xfrm>
              <a:prstGeom prst="rect">
                <a:avLst/>
              </a:prstGeom>
            </p:spPr>
          </p:pic>
        </p:grpSp>
        <p:sp>
          <p:nvSpPr>
            <p:cNvPr id="2048" name="TextBox 2047"/>
            <p:cNvSpPr txBox="1"/>
            <p:nvPr/>
          </p:nvSpPr>
          <p:spPr>
            <a:xfrm>
              <a:off x="2338474" y="4517395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highlight>
                    <a:srgbClr val="FFFF00"/>
                  </a:highlight>
                </a:rPr>
                <a:t>A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38395" y="4911095"/>
              <a:ext cx="220576" cy="270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highlight>
                    <a:srgbClr val="FFFF00"/>
                  </a:highlight>
                </a:rPr>
                <a:t>A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30252" y="5292095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highlight>
                    <a:srgbClr val="FFFF00"/>
                  </a:highlight>
                </a:rPr>
                <a:t>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63074" y="4517395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highlight>
                    <a:srgbClr val="FFFF00"/>
                  </a:highlight>
                </a:rPr>
                <a:t>A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667768" y="4925098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highlight>
                    <a:srgbClr val="FFFF00"/>
                  </a:highlight>
                </a:rPr>
                <a:t>A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68595" y="5292095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highlight>
                    <a:srgbClr val="FFFF00"/>
                  </a:highlight>
                </a:rPr>
                <a:t>A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378415" y="5194084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B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038087" y="4791673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B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038087" y="5206449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B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354602" y="4404621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B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368563" y="4796230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B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45040" y="4406003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B</a:t>
              </a:r>
            </a:p>
          </p:txBody>
        </p:sp>
        <p:sp>
          <p:nvSpPr>
            <p:cNvPr id="2056" name="Rectangle 2055"/>
            <p:cNvSpPr/>
            <p:nvPr/>
          </p:nvSpPr>
          <p:spPr>
            <a:xfrm>
              <a:off x="2272734" y="4343400"/>
              <a:ext cx="1461066" cy="129740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070008" y="1710701"/>
            <a:ext cx="1415833" cy="1123410"/>
            <a:chOff x="260567" y="4459069"/>
            <a:chExt cx="1415833" cy="1123410"/>
          </a:xfrm>
        </p:grpSpPr>
        <p:grpSp>
          <p:nvGrpSpPr>
            <p:cNvPr id="82" name="Group 81"/>
            <p:cNvGrpSpPr/>
            <p:nvPr/>
          </p:nvGrpSpPr>
          <p:grpSpPr>
            <a:xfrm>
              <a:off x="457200" y="4648200"/>
              <a:ext cx="1126021" cy="876300"/>
              <a:chOff x="334617" y="4533900"/>
              <a:chExt cx="1126021" cy="876300"/>
            </a:xfrm>
          </p:grpSpPr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" y="45720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700" y="47244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2500" y="46863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776" y="48768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638" y="4829589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462" y="45339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524" y="459105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787" y="48006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287" y="5024231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0" y="47244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48768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6800" y="50292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617" y="4992757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947" y="5024231"/>
                <a:ext cx="381000" cy="381000"/>
              </a:xfrm>
              <a:prstGeom prst="rect">
                <a:avLst/>
              </a:prstGeom>
            </p:spPr>
          </p:pic>
        </p:grpSp>
        <p:sp>
          <p:nvSpPr>
            <p:cNvPr id="83" name="TextBox 82"/>
            <p:cNvSpPr txBox="1"/>
            <p:nvPr/>
          </p:nvSpPr>
          <p:spPr>
            <a:xfrm>
              <a:off x="260567" y="4459069"/>
              <a:ext cx="554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highlight>
                    <a:srgbClr val="FFFF00"/>
                  </a:highlight>
                </a:rPr>
                <a:t>?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04800" y="4517395"/>
              <a:ext cx="1371600" cy="106508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9" name="Straight Arrow Connector 98"/>
          <p:cNvCxnSpPr>
            <a:stCxn id="84" idx="3"/>
          </p:cNvCxnSpPr>
          <p:nvPr/>
        </p:nvCxnSpPr>
        <p:spPr>
          <a:xfrm flipV="1">
            <a:off x="6485841" y="2298182"/>
            <a:ext cx="600759" cy="338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6" name="Group 2065"/>
          <p:cNvGrpSpPr/>
          <p:nvPr/>
        </p:nvGrpSpPr>
        <p:grpSpPr>
          <a:xfrm>
            <a:off x="7390356" y="1605478"/>
            <a:ext cx="699218" cy="576298"/>
            <a:chOff x="7521162" y="4507507"/>
            <a:chExt cx="699218" cy="576298"/>
          </a:xfrm>
        </p:grpSpPr>
        <p:pic>
          <p:nvPicPr>
            <p:cNvPr id="2065" name="Picture 20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162" y="4515891"/>
              <a:ext cx="360408" cy="360408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0592" y="4668792"/>
              <a:ext cx="360408" cy="360408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9972" y="4723397"/>
              <a:ext cx="360408" cy="360408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2992" y="4507507"/>
              <a:ext cx="360408" cy="360408"/>
            </a:xfrm>
            <a:prstGeom prst="rect">
              <a:avLst/>
            </a:prstGeom>
          </p:spPr>
        </p:pic>
      </p:grpSp>
      <p:grpSp>
        <p:nvGrpSpPr>
          <p:cNvPr id="2067" name="Group 2066"/>
          <p:cNvGrpSpPr/>
          <p:nvPr/>
        </p:nvGrpSpPr>
        <p:grpSpPr>
          <a:xfrm>
            <a:off x="8007090" y="2585632"/>
            <a:ext cx="517602" cy="614768"/>
            <a:chOff x="7757126" y="5081008"/>
            <a:chExt cx="517602" cy="614768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320" y="5225188"/>
              <a:ext cx="360408" cy="360408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8303" y="5335368"/>
              <a:ext cx="360408" cy="360408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126" y="5081008"/>
              <a:ext cx="360408" cy="360408"/>
            </a:xfrm>
            <a:prstGeom prst="rect">
              <a:avLst/>
            </a:prstGeom>
          </p:spPr>
        </p:pic>
      </p:grpSp>
      <p:grpSp>
        <p:nvGrpSpPr>
          <p:cNvPr id="2068" name="Group 2067"/>
          <p:cNvGrpSpPr/>
          <p:nvPr/>
        </p:nvGrpSpPr>
        <p:grpSpPr>
          <a:xfrm>
            <a:off x="8391225" y="1578795"/>
            <a:ext cx="502087" cy="726668"/>
            <a:chOff x="8382000" y="4524614"/>
            <a:chExt cx="502087" cy="726668"/>
          </a:xfrm>
        </p:grpSpPr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4711673"/>
              <a:ext cx="360408" cy="360408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3679" y="4524614"/>
              <a:ext cx="360408" cy="360408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8234" y="4890874"/>
              <a:ext cx="360408" cy="360408"/>
            </a:xfrm>
            <a:prstGeom prst="rect">
              <a:avLst/>
            </a:prstGeom>
          </p:spPr>
        </p:pic>
      </p:grpSp>
      <p:grpSp>
        <p:nvGrpSpPr>
          <p:cNvPr id="2069" name="Group 2068"/>
          <p:cNvGrpSpPr/>
          <p:nvPr/>
        </p:nvGrpSpPr>
        <p:grpSpPr>
          <a:xfrm>
            <a:off x="7250060" y="2461760"/>
            <a:ext cx="497118" cy="472598"/>
            <a:chOff x="7089848" y="5254512"/>
            <a:chExt cx="497118" cy="472598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9848" y="5254512"/>
              <a:ext cx="360408" cy="360408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6558" y="5366702"/>
              <a:ext cx="360408" cy="360408"/>
            </a:xfrm>
            <a:prstGeom prst="rect">
              <a:avLst/>
            </a:prstGeom>
          </p:spPr>
        </p:pic>
      </p:grpSp>
      <p:sp>
        <p:nvSpPr>
          <p:cNvPr id="2070" name="Freeform: Shape 2069"/>
          <p:cNvSpPr/>
          <p:nvPr/>
        </p:nvSpPr>
        <p:spPr>
          <a:xfrm>
            <a:off x="7096443" y="2395132"/>
            <a:ext cx="745947" cy="867817"/>
          </a:xfrm>
          <a:custGeom>
            <a:avLst/>
            <a:gdLst>
              <a:gd name="connsiteX0" fmla="*/ 0 w 745947"/>
              <a:gd name="connsiteY0" fmla="*/ 131217 h 867817"/>
              <a:gd name="connsiteX1" fmla="*/ 533400 w 745947"/>
              <a:gd name="connsiteY1" fmla="*/ 21150 h 867817"/>
              <a:gd name="connsiteX2" fmla="*/ 745067 w 745947"/>
              <a:gd name="connsiteY2" fmla="*/ 503750 h 867817"/>
              <a:gd name="connsiteX3" fmla="*/ 465667 w 745947"/>
              <a:gd name="connsiteY3" fmla="*/ 867817 h 86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947" h="867817">
                <a:moveTo>
                  <a:pt x="0" y="131217"/>
                </a:moveTo>
                <a:cubicBezTo>
                  <a:pt x="204611" y="45139"/>
                  <a:pt x="409222" y="-40939"/>
                  <a:pt x="533400" y="21150"/>
                </a:cubicBezTo>
                <a:cubicBezTo>
                  <a:pt x="657578" y="83239"/>
                  <a:pt x="756356" y="362639"/>
                  <a:pt x="745067" y="503750"/>
                </a:cubicBezTo>
                <a:cubicBezTo>
                  <a:pt x="733778" y="644861"/>
                  <a:pt x="599722" y="756339"/>
                  <a:pt x="465667" y="867817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2" name="Freeform: Shape 2071"/>
          <p:cNvSpPr/>
          <p:nvPr/>
        </p:nvSpPr>
        <p:spPr>
          <a:xfrm>
            <a:off x="7264761" y="1605478"/>
            <a:ext cx="907522" cy="774881"/>
          </a:xfrm>
          <a:custGeom>
            <a:avLst/>
            <a:gdLst>
              <a:gd name="connsiteX0" fmla="*/ 880533 w 907522"/>
              <a:gd name="connsiteY0" fmla="*/ 0 h 774881"/>
              <a:gd name="connsiteX1" fmla="*/ 855133 w 907522"/>
              <a:gd name="connsiteY1" fmla="*/ 702733 h 774881"/>
              <a:gd name="connsiteX2" fmla="*/ 406400 w 907522"/>
              <a:gd name="connsiteY2" fmla="*/ 728133 h 774881"/>
              <a:gd name="connsiteX3" fmla="*/ 0 w 907522"/>
              <a:gd name="connsiteY3" fmla="*/ 491066 h 77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7522" h="774881">
                <a:moveTo>
                  <a:pt x="880533" y="0"/>
                </a:moveTo>
                <a:cubicBezTo>
                  <a:pt x="907344" y="290689"/>
                  <a:pt x="934155" y="581378"/>
                  <a:pt x="855133" y="702733"/>
                </a:cubicBezTo>
                <a:cubicBezTo>
                  <a:pt x="776111" y="824088"/>
                  <a:pt x="548922" y="763411"/>
                  <a:pt x="406400" y="728133"/>
                </a:cubicBezTo>
                <a:cubicBezTo>
                  <a:pt x="263878" y="692855"/>
                  <a:pt x="131939" y="591960"/>
                  <a:pt x="0" y="491066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3" name="Freeform: Shape 2072"/>
          <p:cNvSpPr/>
          <p:nvPr/>
        </p:nvSpPr>
        <p:spPr>
          <a:xfrm>
            <a:off x="8261545" y="1462002"/>
            <a:ext cx="728700" cy="966105"/>
          </a:xfrm>
          <a:custGeom>
            <a:avLst/>
            <a:gdLst>
              <a:gd name="connsiteX0" fmla="*/ 76766 w 728700"/>
              <a:gd name="connsiteY0" fmla="*/ 0 h 966105"/>
              <a:gd name="connsiteX1" fmla="*/ 9033 w 728700"/>
              <a:gd name="connsiteY1" fmla="*/ 770466 h 966105"/>
              <a:gd name="connsiteX2" fmla="*/ 254566 w 728700"/>
              <a:gd name="connsiteY2" fmla="*/ 965200 h 966105"/>
              <a:gd name="connsiteX3" fmla="*/ 728700 w 728700"/>
              <a:gd name="connsiteY3" fmla="*/ 829733 h 96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700" h="966105">
                <a:moveTo>
                  <a:pt x="76766" y="0"/>
                </a:moveTo>
                <a:cubicBezTo>
                  <a:pt x="28083" y="304799"/>
                  <a:pt x="-20600" y="609599"/>
                  <a:pt x="9033" y="770466"/>
                </a:cubicBezTo>
                <a:cubicBezTo>
                  <a:pt x="38666" y="931333"/>
                  <a:pt x="134621" y="955322"/>
                  <a:pt x="254566" y="965200"/>
                </a:cubicBezTo>
                <a:cubicBezTo>
                  <a:pt x="374511" y="975078"/>
                  <a:pt x="551605" y="902405"/>
                  <a:pt x="728700" y="829733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Freeform: Shape 2073"/>
          <p:cNvSpPr/>
          <p:nvPr/>
        </p:nvSpPr>
        <p:spPr>
          <a:xfrm>
            <a:off x="7966204" y="2501085"/>
            <a:ext cx="762929" cy="643765"/>
          </a:xfrm>
          <a:custGeom>
            <a:avLst/>
            <a:gdLst>
              <a:gd name="connsiteX0" fmla="*/ 43263 w 762929"/>
              <a:gd name="connsiteY0" fmla="*/ 643765 h 643765"/>
              <a:gd name="connsiteX1" fmla="*/ 51729 w 762929"/>
              <a:gd name="connsiteY1" fmla="*/ 34165 h 643765"/>
              <a:gd name="connsiteX2" fmla="*/ 559729 w 762929"/>
              <a:gd name="connsiteY2" fmla="*/ 135765 h 643765"/>
              <a:gd name="connsiteX3" fmla="*/ 762929 w 762929"/>
              <a:gd name="connsiteY3" fmla="*/ 626831 h 64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929" h="643765">
                <a:moveTo>
                  <a:pt x="43263" y="643765"/>
                </a:moveTo>
                <a:cubicBezTo>
                  <a:pt x="4457" y="381298"/>
                  <a:pt x="-34349" y="118832"/>
                  <a:pt x="51729" y="34165"/>
                </a:cubicBezTo>
                <a:cubicBezTo>
                  <a:pt x="137807" y="-50502"/>
                  <a:pt x="441196" y="36987"/>
                  <a:pt x="559729" y="135765"/>
                </a:cubicBezTo>
                <a:cubicBezTo>
                  <a:pt x="678262" y="234543"/>
                  <a:pt x="720595" y="430687"/>
                  <a:pt x="762929" y="626831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2209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676400"/>
          </a:xfrm>
        </p:spPr>
        <p:txBody>
          <a:bodyPr/>
          <a:lstStyle/>
          <a:p>
            <a:r>
              <a:rPr lang="en-US" altLang="en-US" b="1" dirty="0"/>
              <a:t>Connectivity &amp; Content Results</a:t>
            </a:r>
            <a:br>
              <a:rPr lang="en-US" altLang="en-US" b="1" dirty="0"/>
            </a:br>
            <a:r>
              <a:rPr lang="en-US" altLang="en-US" i="1" dirty="0"/>
              <a:t>United Kingdom</a:t>
            </a:r>
            <a:endParaRPr lang="en-US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886200"/>
            <a:ext cx="25908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4650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Connectivity &amp; Content Results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578626"/>
              </p:ext>
            </p:extLst>
          </p:nvPr>
        </p:nvGraphicFramePr>
        <p:xfrm>
          <a:off x="76200" y="1524000"/>
          <a:ext cx="8915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3435"/>
            <a:ext cx="1255058" cy="62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1247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Connectivity &amp; Content Results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233573"/>
              </p:ext>
            </p:extLst>
          </p:nvPr>
        </p:nvGraphicFramePr>
        <p:xfrm>
          <a:off x="76200" y="1524000"/>
          <a:ext cx="8915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xplosion 1 25"/>
          <p:cNvSpPr/>
          <p:nvPr/>
        </p:nvSpPr>
        <p:spPr>
          <a:xfrm>
            <a:off x="5791200" y="1529861"/>
            <a:ext cx="3352800" cy="984739"/>
          </a:xfrm>
          <a:prstGeom prst="ribbon2">
            <a:avLst/>
          </a:prstGeom>
          <a:solidFill>
            <a:srgbClr val="FF4F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Best Accuracy: </a:t>
            </a:r>
            <a:r>
              <a:rPr lang="en-US" sz="2000" b="1" dirty="0" err="1">
                <a:solidFill>
                  <a:schemeClr val="tx1"/>
                </a:solidFill>
              </a:rPr>
              <a:t>DualNMF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3435"/>
            <a:ext cx="1255058" cy="62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3036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Connectivity &amp; Content Results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47969"/>
              </p:ext>
            </p:extLst>
          </p:nvPr>
        </p:nvGraphicFramePr>
        <p:xfrm>
          <a:off x="76200" y="1524000"/>
          <a:ext cx="8915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xplosion 1 25"/>
          <p:cNvSpPr/>
          <p:nvPr/>
        </p:nvSpPr>
        <p:spPr>
          <a:xfrm>
            <a:off x="6196263" y="1524000"/>
            <a:ext cx="2490537" cy="990600"/>
          </a:xfrm>
          <a:prstGeom prst="roundRect">
            <a:avLst/>
          </a:prstGeom>
          <a:solidFill>
            <a:srgbClr val="FF4F4F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9% more purity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46% more ARI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doubles NMI!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0" y="1524000"/>
            <a:ext cx="35814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Latest Similar Work* in IJCAI’15</a:t>
            </a:r>
          </a:p>
        </p:txBody>
      </p:sp>
      <p:cxnSp>
        <p:nvCxnSpPr>
          <p:cNvPr id="8" name="Straight Arrow Connector 7"/>
          <p:cNvCxnSpPr>
            <a:stCxn id="2" idx="2"/>
          </p:cNvCxnSpPr>
          <p:nvPr/>
        </p:nvCxnSpPr>
        <p:spPr>
          <a:xfrm flipH="1">
            <a:off x="1752606" y="1893332"/>
            <a:ext cx="1638294" cy="39266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3435"/>
            <a:ext cx="1255058" cy="627529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76200" y="6019800"/>
            <a:ext cx="6019800" cy="914400"/>
          </a:xfrm>
        </p:spPr>
        <p:txBody>
          <a:bodyPr/>
          <a:lstStyle/>
          <a:p>
            <a:pPr algn="l"/>
            <a:r>
              <a:rPr lang="en-US" altLang="en-US" dirty="0">
                <a:solidFill>
                  <a:schemeClr val="tx1"/>
                </a:solidFill>
              </a:rPr>
              <a:t>* Yulong Pei, </a:t>
            </a:r>
            <a:r>
              <a:rPr lang="en-US" altLang="en-US" dirty="0" err="1">
                <a:solidFill>
                  <a:schemeClr val="tx1"/>
                </a:solidFill>
              </a:rPr>
              <a:t>Nilanjan</a:t>
            </a:r>
            <a:r>
              <a:rPr lang="en-US" altLang="en-US" dirty="0">
                <a:solidFill>
                  <a:schemeClr val="tx1"/>
                </a:solidFill>
              </a:rPr>
              <a:t> Chakraborty, and Katia </a:t>
            </a:r>
            <a:r>
              <a:rPr lang="en-US" altLang="en-US" dirty="0" err="1">
                <a:solidFill>
                  <a:schemeClr val="tx1"/>
                </a:solidFill>
              </a:rPr>
              <a:t>Sycara</a:t>
            </a:r>
            <a:r>
              <a:rPr lang="en-US" altLang="en-US" dirty="0">
                <a:solidFill>
                  <a:schemeClr val="tx1"/>
                </a:solidFill>
              </a:rPr>
              <a:t>. </a:t>
            </a:r>
            <a:r>
              <a:rPr lang="en-US" altLang="en-US" b="1" dirty="0">
                <a:solidFill>
                  <a:schemeClr val="tx1"/>
                </a:solidFill>
              </a:rPr>
              <a:t>2015</a:t>
            </a:r>
            <a:r>
              <a:rPr lang="en-US" altLang="en-US" dirty="0">
                <a:solidFill>
                  <a:schemeClr val="tx1"/>
                </a:solidFill>
              </a:rPr>
              <a:t>. Nonnegative matrix tri-factorization with graph regularization for community detection in social networks. In Proceedings of the 24th International Conference on Artificial Intelligence (</a:t>
            </a:r>
            <a:r>
              <a:rPr lang="en-US" altLang="en-US" b="1" dirty="0">
                <a:solidFill>
                  <a:schemeClr val="tx1"/>
                </a:solidFill>
              </a:rPr>
              <a:t>IJCAI'15</a:t>
            </a:r>
            <a:r>
              <a:rPr lang="en-US" altLang="en-US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0327564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Connectivity &amp; Content Results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76200" y="1524000"/>
          <a:ext cx="8915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3435"/>
            <a:ext cx="1255058" cy="62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6726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Connectivity &amp; Content Results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6082826"/>
              </p:ext>
            </p:extLst>
          </p:nvPr>
        </p:nvGraphicFramePr>
        <p:xfrm>
          <a:off x="76200" y="1524000"/>
          <a:ext cx="8915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10200" y="1828800"/>
            <a:ext cx="1524000" cy="523220"/>
          </a:xfrm>
          <a:prstGeom prst="rect">
            <a:avLst/>
          </a:prstGeom>
          <a:noFill/>
          <a:ln w="47625">
            <a:solidFill>
              <a:srgbClr val="7030A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Hashtag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337610" y="1828800"/>
            <a:ext cx="1425390" cy="523220"/>
          </a:xfrm>
          <a:prstGeom prst="rect">
            <a:avLst/>
          </a:prstGeom>
          <a:noFill/>
          <a:ln w="4762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Domain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42227" y="174154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3435"/>
            <a:ext cx="1255058" cy="62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5202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Connectivity &amp; Content Results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708369"/>
              </p:ext>
            </p:extLst>
          </p:nvPr>
        </p:nvGraphicFramePr>
        <p:xfrm>
          <a:off x="76200" y="1524000"/>
          <a:ext cx="8915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86400" y="1828800"/>
            <a:ext cx="18288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Hashtag &lt;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315200" y="1828800"/>
            <a:ext cx="1425390" cy="523220"/>
          </a:xfrm>
          <a:prstGeom prst="rect">
            <a:avLst/>
          </a:prstGeom>
          <a:noFill/>
          <a:ln w="4762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Domain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3435"/>
            <a:ext cx="1255058" cy="62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5154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Connectivity &amp; Content Results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76200" y="1524000"/>
          <a:ext cx="8915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3435"/>
            <a:ext cx="1255058" cy="62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4136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Connectivity &amp; Content Results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151851"/>
              </p:ext>
            </p:extLst>
          </p:nvPr>
        </p:nvGraphicFramePr>
        <p:xfrm>
          <a:off x="76200" y="1524000"/>
          <a:ext cx="8915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36883" y="1447800"/>
            <a:ext cx="32766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Descriptive power of user graph</a:t>
            </a: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>
            <a:off x="1371600" y="1924854"/>
            <a:ext cx="2165283" cy="284946"/>
          </a:xfrm>
          <a:prstGeom prst="straightConnector1">
            <a:avLst/>
          </a:prstGeom>
          <a:ln w="38100">
            <a:solidFill>
              <a:srgbClr val="FFE07D"/>
            </a:solidFill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3435"/>
            <a:ext cx="1255058" cy="62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2351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676400"/>
          </a:xfrm>
        </p:spPr>
        <p:txBody>
          <a:bodyPr/>
          <a:lstStyle/>
          <a:p>
            <a:r>
              <a:rPr lang="en-US" altLang="en-US" b="1" dirty="0"/>
              <a:t>Connectivity &amp; Content Results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i="1" dirty="0"/>
              <a:t>Ireland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962400"/>
            <a:ext cx="25908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28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Classification vs. Clustering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830" y="3164631"/>
            <a:ext cx="3886200" cy="2631457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US" altLang="en-US" sz="2800" dirty="0"/>
              <a:t>Infers the label of political orientation</a:t>
            </a:r>
            <a:endParaRPr lang="en-US" altLang="en-US" sz="28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US" altLang="en-US" sz="2800" dirty="0">
                <a:sym typeface="Wingdings" panose="05000000000000000000" pitchFamily="2" charset="2"/>
              </a:rPr>
              <a:t>Does not fit into flip flop nature of politics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01667" y="3212765"/>
            <a:ext cx="3886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r>
              <a:rPr lang="en-US" altLang="en-US" sz="2800" dirty="0"/>
              <a:t>Infers the groups/ gatherings</a:t>
            </a:r>
          </a:p>
          <a:p>
            <a:pPr marL="0" indent="0" algn="ctr">
              <a:buNone/>
            </a:pPr>
            <a:r>
              <a:rPr lang="en-US" alt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r>
              <a:rPr lang="en-US" altLang="en-US" sz="2800" dirty="0">
                <a:sym typeface="Wingdings" panose="05000000000000000000" pitchFamily="2" charset="2"/>
              </a:rPr>
              <a:t>Handles dynamic nature of politics</a:t>
            </a:r>
            <a:endParaRPr lang="en-US" altLang="en-US" sz="2800" dirty="0"/>
          </a:p>
        </p:txBody>
      </p:sp>
      <p:cxnSp>
        <p:nvCxnSpPr>
          <p:cNvPr id="2053" name="Straight Arrow Connector 2052"/>
          <p:cNvCxnSpPr>
            <a:stCxn id="2054" idx="3"/>
            <a:endCxn id="2056" idx="1"/>
          </p:cNvCxnSpPr>
          <p:nvPr/>
        </p:nvCxnSpPr>
        <p:spPr>
          <a:xfrm flipV="1">
            <a:off x="2057400" y="2298183"/>
            <a:ext cx="699060" cy="33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1" name="Group 2060"/>
          <p:cNvGrpSpPr/>
          <p:nvPr/>
        </p:nvGrpSpPr>
        <p:grpSpPr>
          <a:xfrm>
            <a:off x="641567" y="1710701"/>
            <a:ext cx="1415833" cy="1123410"/>
            <a:chOff x="260567" y="4459069"/>
            <a:chExt cx="1415833" cy="1123410"/>
          </a:xfrm>
        </p:grpSpPr>
        <p:grpSp>
          <p:nvGrpSpPr>
            <p:cNvPr id="4" name="Group 3"/>
            <p:cNvGrpSpPr/>
            <p:nvPr/>
          </p:nvGrpSpPr>
          <p:grpSpPr>
            <a:xfrm>
              <a:off x="457200" y="4648200"/>
              <a:ext cx="1126021" cy="876300"/>
              <a:chOff x="334617" y="4533900"/>
              <a:chExt cx="1126021" cy="8763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" y="45720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700" y="47244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2500" y="46863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776" y="48768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638" y="4829589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462" y="45339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524" y="459105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787" y="48006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287" y="5024231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0" y="47244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48768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6800" y="50292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617" y="4992757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947" y="5024231"/>
                <a:ext cx="381000" cy="381000"/>
              </a:xfrm>
              <a:prstGeom prst="rect">
                <a:avLst/>
              </a:prstGeom>
            </p:spPr>
          </p:pic>
        </p:grpSp>
        <p:sp>
          <p:nvSpPr>
            <p:cNvPr id="2049" name="TextBox 2048"/>
            <p:cNvSpPr txBox="1"/>
            <p:nvPr/>
          </p:nvSpPr>
          <p:spPr>
            <a:xfrm>
              <a:off x="260567" y="4459069"/>
              <a:ext cx="554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highlight>
                    <a:srgbClr val="FFFF00"/>
                  </a:highlight>
                </a:rPr>
                <a:t>?</a:t>
              </a:r>
            </a:p>
          </p:txBody>
        </p:sp>
        <p:sp>
          <p:nvSpPr>
            <p:cNvPr id="2054" name="Rectangle 2053"/>
            <p:cNvSpPr/>
            <p:nvPr/>
          </p:nvSpPr>
          <p:spPr>
            <a:xfrm>
              <a:off x="304800" y="4517395"/>
              <a:ext cx="1371600" cy="106508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0" name="Group 2059"/>
          <p:cNvGrpSpPr/>
          <p:nvPr/>
        </p:nvGrpSpPr>
        <p:grpSpPr>
          <a:xfrm>
            <a:off x="2752747" y="1649480"/>
            <a:ext cx="1464779" cy="1297405"/>
            <a:chOff x="2269021" y="4343400"/>
            <a:chExt cx="1464779" cy="1297405"/>
          </a:xfrm>
        </p:grpSpPr>
        <p:grpSp>
          <p:nvGrpSpPr>
            <p:cNvPr id="21" name="Group 20"/>
            <p:cNvGrpSpPr/>
            <p:nvPr/>
          </p:nvGrpSpPr>
          <p:grpSpPr>
            <a:xfrm>
              <a:off x="2269021" y="4411317"/>
              <a:ext cx="728869" cy="1176132"/>
              <a:chOff x="2269021" y="4411317"/>
              <a:chExt cx="728869" cy="117613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3515" y="44196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0800" y="4411317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3515" y="4808883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9021" y="5206449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6890" y="4808883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6890" y="5201479"/>
                <a:ext cx="381000" cy="381000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2979668" y="4411317"/>
              <a:ext cx="728869" cy="1176132"/>
              <a:chOff x="2269021" y="4411317"/>
              <a:chExt cx="728869" cy="1176132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3515" y="44196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0800" y="4411317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3515" y="4808883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9021" y="5206449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6890" y="4808883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6890" y="5201479"/>
                <a:ext cx="381000" cy="381000"/>
              </a:xfrm>
              <a:prstGeom prst="rect">
                <a:avLst/>
              </a:prstGeom>
            </p:spPr>
          </p:pic>
        </p:grpSp>
        <p:sp>
          <p:nvSpPr>
            <p:cNvPr id="2048" name="TextBox 2047"/>
            <p:cNvSpPr txBox="1"/>
            <p:nvPr/>
          </p:nvSpPr>
          <p:spPr>
            <a:xfrm>
              <a:off x="2338474" y="4517395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highlight>
                    <a:srgbClr val="FFFF00"/>
                  </a:highlight>
                </a:rPr>
                <a:t>A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38395" y="4911095"/>
              <a:ext cx="220576" cy="270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highlight>
                    <a:srgbClr val="FFFF00"/>
                  </a:highlight>
                </a:rPr>
                <a:t>A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30252" y="5292095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highlight>
                    <a:srgbClr val="FFFF00"/>
                  </a:highlight>
                </a:rPr>
                <a:t>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63074" y="4517395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highlight>
                    <a:srgbClr val="FFFF00"/>
                  </a:highlight>
                </a:rPr>
                <a:t>A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667768" y="4925098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highlight>
                    <a:srgbClr val="FFFF00"/>
                  </a:highlight>
                </a:rPr>
                <a:t>A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68595" y="5292095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highlight>
                    <a:srgbClr val="FFFF00"/>
                  </a:highlight>
                </a:rPr>
                <a:t>A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378415" y="5194084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B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038087" y="4791673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B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038087" y="5206449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B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354602" y="4404621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B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368563" y="4796230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B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45040" y="4406003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B</a:t>
              </a:r>
            </a:p>
          </p:txBody>
        </p:sp>
        <p:sp>
          <p:nvSpPr>
            <p:cNvPr id="2056" name="Rectangle 2055"/>
            <p:cNvSpPr/>
            <p:nvPr/>
          </p:nvSpPr>
          <p:spPr>
            <a:xfrm>
              <a:off x="2272734" y="4343400"/>
              <a:ext cx="1461066" cy="129740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070008" y="1710701"/>
            <a:ext cx="1415833" cy="1123410"/>
            <a:chOff x="260567" y="4459069"/>
            <a:chExt cx="1415833" cy="1123410"/>
          </a:xfrm>
        </p:grpSpPr>
        <p:grpSp>
          <p:nvGrpSpPr>
            <p:cNvPr id="82" name="Group 81"/>
            <p:cNvGrpSpPr/>
            <p:nvPr/>
          </p:nvGrpSpPr>
          <p:grpSpPr>
            <a:xfrm>
              <a:off x="457200" y="4648200"/>
              <a:ext cx="1126021" cy="876300"/>
              <a:chOff x="334617" y="4533900"/>
              <a:chExt cx="1126021" cy="876300"/>
            </a:xfrm>
          </p:grpSpPr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" y="45720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700" y="47244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2500" y="46863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776" y="48768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638" y="4829589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462" y="45339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524" y="459105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787" y="48006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287" y="5024231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0" y="47244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48768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6800" y="50292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617" y="4992757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947" y="5024231"/>
                <a:ext cx="381000" cy="381000"/>
              </a:xfrm>
              <a:prstGeom prst="rect">
                <a:avLst/>
              </a:prstGeom>
            </p:spPr>
          </p:pic>
        </p:grpSp>
        <p:sp>
          <p:nvSpPr>
            <p:cNvPr id="83" name="TextBox 82"/>
            <p:cNvSpPr txBox="1"/>
            <p:nvPr/>
          </p:nvSpPr>
          <p:spPr>
            <a:xfrm>
              <a:off x="260567" y="4459069"/>
              <a:ext cx="554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highlight>
                    <a:srgbClr val="FFFF00"/>
                  </a:highlight>
                </a:rPr>
                <a:t>?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04800" y="4517395"/>
              <a:ext cx="1371600" cy="106508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9" name="Straight Arrow Connector 98"/>
          <p:cNvCxnSpPr>
            <a:stCxn id="84" idx="3"/>
          </p:cNvCxnSpPr>
          <p:nvPr/>
        </p:nvCxnSpPr>
        <p:spPr>
          <a:xfrm flipV="1">
            <a:off x="6485841" y="2298182"/>
            <a:ext cx="600759" cy="338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6" name="Group 2065"/>
          <p:cNvGrpSpPr/>
          <p:nvPr/>
        </p:nvGrpSpPr>
        <p:grpSpPr>
          <a:xfrm>
            <a:off x="7390356" y="1605478"/>
            <a:ext cx="699218" cy="576298"/>
            <a:chOff x="7521162" y="4507507"/>
            <a:chExt cx="699218" cy="576298"/>
          </a:xfrm>
        </p:grpSpPr>
        <p:pic>
          <p:nvPicPr>
            <p:cNvPr id="2065" name="Picture 20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162" y="4515891"/>
              <a:ext cx="360408" cy="360408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0592" y="4668792"/>
              <a:ext cx="360408" cy="360408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9972" y="4723397"/>
              <a:ext cx="360408" cy="360408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2992" y="4507507"/>
              <a:ext cx="360408" cy="360408"/>
            </a:xfrm>
            <a:prstGeom prst="rect">
              <a:avLst/>
            </a:prstGeom>
          </p:spPr>
        </p:pic>
      </p:grpSp>
      <p:grpSp>
        <p:nvGrpSpPr>
          <p:cNvPr id="2067" name="Group 2066"/>
          <p:cNvGrpSpPr/>
          <p:nvPr/>
        </p:nvGrpSpPr>
        <p:grpSpPr>
          <a:xfrm>
            <a:off x="8007090" y="2585632"/>
            <a:ext cx="517602" cy="614768"/>
            <a:chOff x="7757126" y="5081008"/>
            <a:chExt cx="517602" cy="614768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320" y="5225188"/>
              <a:ext cx="360408" cy="360408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8303" y="5335368"/>
              <a:ext cx="360408" cy="360408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126" y="5081008"/>
              <a:ext cx="360408" cy="360408"/>
            </a:xfrm>
            <a:prstGeom prst="rect">
              <a:avLst/>
            </a:prstGeom>
          </p:spPr>
        </p:pic>
      </p:grpSp>
      <p:grpSp>
        <p:nvGrpSpPr>
          <p:cNvPr id="2068" name="Group 2067"/>
          <p:cNvGrpSpPr/>
          <p:nvPr/>
        </p:nvGrpSpPr>
        <p:grpSpPr>
          <a:xfrm>
            <a:off x="8391225" y="1578795"/>
            <a:ext cx="502087" cy="726668"/>
            <a:chOff x="8382000" y="4524614"/>
            <a:chExt cx="502087" cy="726668"/>
          </a:xfrm>
        </p:grpSpPr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4711673"/>
              <a:ext cx="360408" cy="360408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3679" y="4524614"/>
              <a:ext cx="360408" cy="360408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8234" y="4890874"/>
              <a:ext cx="360408" cy="360408"/>
            </a:xfrm>
            <a:prstGeom prst="rect">
              <a:avLst/>
            </a:prstGeom>
          </p:spPr>
        </p:pic>
      </p:grpSp>
      <p:grpSp>
        <p:nvGrpSpPr>
          <p:cNvPr id="2069" name="Group 2068"/>
          <p:cNvGrpSpPr/>
          <p:nvPr/>
        </p:nvGrpSpPr>
        <p:grpSpPr>
          <a:xfrm>
            <a:off x="7250060" y="2461760"/>
            <a:ext cx="497118" cy="472598"/>
            <a:chOff x="7089848" y="5254512"/>
            <a:chExt cx="497118" cy="472598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9848" y="5254512"/>
              <a:ext cx="360408" cy="360408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6558" y="5366702"/>
              <a:ext cx="360408" cy="360408"/>
            </a:xfrm>
            <a:prstGeom prst="rect">
              <a:avLst/>
            </a:prstGeom>
          </p:spPr>
        </p:pic>
      </p:grpSp>
      <p:sp>
        <p:nvSpPr>
          <p:cNvPr id="2070" name="Freeform: Shape 2069"/>
          <p:cNvSpPr/>
          <p:nvPr/>
        </p:nvSpPr>
        <p:spPr>
          <a:xfrm>
            <a:off x="7096443" y="2395132"/>
            <a:ext cx="745947" cy="867817"/>
          </a:xfrm>
          <a:custGeom>
            <a:avLst/>
            <a:gdLst>
              <a:gd name="connsiteX0" fmla="*/ 0 w 745947"/>
              <a:gd name="connsiteY0" fmla="*/ 131217 h 867817"/>
              <a:gd name="connsiteX1" fmla="*/ 533400 w 745947"/>
              <a:gd name="connsiteY1" fmla="*/ 21150 h 867817"/>
              <a:gd name="connsiteX2" fmla="*/ 745067 w 745947"/>
              <a:gd name="connsiteY2" fmla="*/ 503750 h 867817"/>
              <a:gd name="connsiteX3" fmla="*/ 465667 w 745947"/>
              <a:gd name="connsiteY3" fmla="*/ 867817 h 86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947" h="867817">
                <a:moveTo>
                  <a:pt x="0" y="131217"/>
                </a:moveTo>
                <a:cubicBezTo>
                  <a:pt x="204611" y="45139"/>
                  <a:pt x="409222" y="-40939"/>
                  <a:pt x="533400" y="21150"/>
                </a:cubicBezTo>
                <a:cubicBezTo>
                  <a:pt x="657578" y="83239"/>
                  <a:pt x="756356" y="362639"/>
                  <a:pt x="745067" y="503750"/>
                </a:cubicBezTo>
                <a:cubicBezTo>
                  <a:pt x="733778" y="644861"/>
                  <a:pt x="599722" y="756339"/>
                  <a:pt x="465667" y="867817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2" name="Freeform: Shape 2071"/>
          <p:cNvSpPr/>
          <p:nvPr/>
        </p:nvSpPr>
        <p:spPr>
          <a:xfrm>
            <a:off x="7264761" y="1605478"/>
            <a:ext cx="907522" cy="774881"/>
          </a:xfrm>
          <a:custGeom>
            <a:avLst/>
            <a:gdLst>
              <a:gd name="connsiteX0" fmla="*/ 880533 w 907522"/>
              <a:gd name="connsiteY0" fmla="*/ 0 h 774881"/>
              <a:gd name="connsiteX1" fmla="*/ 855133 w 907522"/>
              <a:gd name="connsiteY1" fmla="*/ 702733 h 774881"/>
              <a:gd name="connsiteX2" fmla="*/ 406400 w 907522"/>
              <a:gd name="connsiteY2" fmla="*/ 728133 h 774881"/>
              <a:gd name="connsiteX3" fmla="*/ 0 w 907522"/>
              <a:gd name="connsiteY3" fmla="*/ 491066 h 77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7522" h="774881">
                <a:moveTo>
                  <a:pt x="880533" y="0"/>
                </a:moveTo>
                <a:cubicBezTo>
                  <a:pt x="907344" y="290689"/>
                  <a:pt x="934155" y="581378"/>
                  <a:pt x="855133" y="702733"/>
                </a:cubicBezTo>
                <a:cubicBezTo>
                  <a:pt x="776111" y="824088"/>
                  <a:pt x="548922" y="763411"/>
                  <a:pt x="406400" y="728133"/>
                </a:cubicBezTo>
                <a:cubicBezTo>
                  <a:pt x="263878" y="692855"/>
                  <a:pt x="131939" y="591960"/>
                  <a:pt x="0" y="491066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3" name="Freeform: Shape 2072"/>
          <p:cNvSpPr/>
          <p:nvPr/>
        </p:nvSpPr>
        <p:spPr>
          <a:xfrm>
            <a:off x="8261545" y="1462002"/>
            <a:ext cx="728700" cy="966105"/>
          </a:xfrm>
          <a:custGeom>
            <a:avLst/>
            <a:gdLst>
              <a:gd name="connsiteX0" fmla="*/ 76766 w 728700"/>
              <a:gd name="connsiteY0" fmla="*/ 0 h 966105"/>
              <a:gd name="connsiteX1" fmla="*/ 9033 w 728700"/>
              <a:gd name="connsiteY1" fmla="*/ 770466 h 966105"/>
              <a:gd name="connsiteX2" fmla="*/ 254566 w 728700"/>
              <a:gd name="connsiteY2" fmla="*/ 965200 h 966105"/>
              <a:gd name="connsiteX3" fmla="*/ 728700 w 728700"/>
              <a:gd name="connsiteY3" fmla="*/ 829733 h 96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700" h="966105">
                <a:moveTo>
                  <a:pt x="76766" y="0"/>
                </a:moveTo>
                <a:cubicBezTo>
                  <a:pt x="28083" y="304799"/>
                  <a:pt x="-20600" y="609599"/>
                  <a:pt x="9033" y="770466"/>
                </a:cubicBezTo>
                <a:cubicBezTo>
                  <a:pt x="38666" y="931333"/>
                  <a:pt x="134621" y="955322"/>
                  <a:pt x="254566" y="965200"/>
                </a:cubicBezTo>
                <a:cubicBezTo>
                  <a:pt x="374511" y="975078"/>
                  <a:pt x="551605" y="902405"/>
                  <a:pt x="728700" y="829733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Freeform: Shape 2073"/>
          <p:cNvSpPr/>
          <p:nvPr/>
        </p:nvSpPr>
        <p:spPr>
          <a:xfrm>
            <a:off x="7966204" y="2501085"/>
            <a:ext cx="762929" cy="643765"/>
          </a:xfrm>
          <a:custGeom>
            <a:avLst/>
            <a:gdLst>
              <a:gd name="connsiteX0" fmla="*/ 43263 w 762929"/>
              <a:gd name="connsiteY0" fmla="*/ 643765 h 643765"/>
              <a:gd name="connsiteX1" fmla="*/ 51729 w 762929"/>
              <a:gd name="connsiteY1" fmla="*/ 34165 h 643765"/>
              <a:gd name="connsiteX2" fmla="*/ 559729 w 762929"/>
              <a:gd name="connsiteY2" fmla="*/ 135765 h 643765"/>
              <a:gd name="connsiteX3" fmla="*/ 762929 w 762929"/>
              <a:gd name="connsiteY3" fmla="*/ 626831 h 64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929" h="643765">
                <a:moveTo>
                  <a:pt x="43263" y="643765"/>
                </a:moveTo>
                <a:cubicBezTo>
                  <a:pt x="4457" y="381298"/>
                  <a:pt x="-34349" y="118832"/>
                  <a:pt x="51729" y="34165"/>
                </a:cubicBezTo>
                <a:cubicBezTo>
                  <a:pt x="137807" y="-50502"/>
                  <a:pt x="441196" y="36987"/>
                  <a:pt x="559729" y="135765"/>
                </a:cubicBezTo>
                <a:cubicBezTo>
                  <a:pt x="678262" y="234543"/>
                  <a:pt x="720595" y="430687"/>
                  <a:pt x="762929" y="626831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6377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516814"/>
              </p:ext>
            </p:extLst>
          </p:nvPr>
        </p:nvGraphicFramePr>
        <p:xfrm>
          <a:off x="0" y="14478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Connectivity &amp; Content Results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42" y="143434"/>
            <a:ext cx="1255058" cy="62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5763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603551"/>
              </p:ext>
            </p:extLst>
          </p:nvPr>
        </p:nvGraphicFramePr>
        <p:xfrm>
          <a:off x="0" y="14478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xplosion 1 25"/>
          <p:cNvSpPr/>
          <p:nvPr/>
        </p:nvSpPr>
        <p:spPr>
          <a:xfrm>
            <a:off x="5791200" y="1447800"/>
            <a:ext cx="3352800" cy="984739"/>
          </a:xfrm>
          <a:prstGeom prst="ribbon2">
            <a:avLst/>
          </a:prstGeom>
          <a:solidFill>
            <a:srgbClr val="FF4F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Best Accuracy: </a:t>
            </a:r>
            <a:r>
              <a:rPr lang="en-US" sz="2000" b="1" dirty="0" err="1">
                <a:solidFill>
                  <a:schemeClr val="tx1"/>
                </a:solidFill>
              </a:rPr>
              <a:t>DualNMF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Connectivity &amp; Content Results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42" y="143434"/>
            <a:ext cx="1255058" cy="62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2886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718972"/>
              </p:ext>
            </p:extLst>
          </p:nvPr>
        </p:nvGraphicFramePr>
        <p:xfrm>
          <a:off x="0" y="14478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xplosion 1 25"/>
          <p:cNvSpPr/>
          <p:nvPr/>
        </p:nvSpPr>
        <p:spPr>
          <a:xfrm>
            <a:off x="5791200" y="1447800"/>
            <a:ext cx="3352800" cy="984739"/>
          </a:xfrm>
          <a:prstGeom prst="ribbon2">
            <a:avLst/>
          </a:prstGeom>
          <a:solidFill>
            <a:srgbClr val="FF4F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Best Accuracy: </a:t>
            </a:r>
            <a:r>
              <a:rPr lang="en-US" sz="2000" b="1" dirty="0" err="1">
                <a:solidFill>
                  <a:schemeClr val="tx1"/>
                </a:solidFill>
              </a:rPr>
              <a:t>DualNMF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Connectivity &amp; Content Results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42" y="143434"/>
            <a:ext cx="1255058" cy="62752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391716" y="1893332"/>
            <a:ext cx="951684" cy="134818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600202" y="1893332"/>
            <a:ext cx="1790698" cy="5334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81600" y="1752600"/>
            <a:ext cx="1926090" cy="179947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00200" y="1524000"/>
            <a:ext cx="35814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Latest Similar Work* in IJCAI’15</a:t>
            </a:r>
          </a:p>
        </p:txBody>
      </p:sp>
      <p:sp>
        <p:nvSpPr>
          <p:cNvPr id="21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76200" y="6019800"/>
            <a:ext cx="6019800" cy="914400"/>
          </a:xfrm>
        </p:spPr>
        <p:txBody>
          <a:bodyPr/>
          <a:lstStyle/>
          <a:p>
            <a:pPr algn="l"/>
            <a:r>
              <a:rPr lang="en-US" altLang="en-US" dirty="0">
                <a:solidFill>
                  <a:schemeClr val="tx1"/>
                </a:solidFill>
              </a:rPr>
              <a:t>* Yulong Pei, </a:t>
            </a:r>
            <a:r>
              <a:rPr lang="en-US" altLang="en-US" dirty="0" err="1">
                <a:solidFill>
                  <a:schemeClr val="tx1"/>
                </a:solidFill>
              </a:rPr>
              <a:t>Nilanjan</a:t>
            </a:r>
            <a:r>
              <a:rPr lang="en-US" altLang="en-US" dirty="0">
                <a:solidFill>
                  <a:schemeClr val="tx1"/>
                </a:solidFill>
              </a:rPr>
              <a:t> Chakraborty, and Katia </a:t>
            </a:r>
            <a:r>
              <a:rPr lang="en-US" altLang="en-US" dirty="0" err="1">
                <a:solidFill>
                  <a:schemeClr val="tx1"/>
                </a:solidFill>
              </a:rPr>
              <a:t>Sycara</a:t>
            </a:r>
            <a:r>
              <a:rPr lang="en-US" altLang="en-US" dirty="0">
                <a:solidFill>
                  <a:schemeClr val="tx1"/>
                </a:solidFill>
              </a:rPr>
              <a:t>. </a:t>
            </a:r>
            <a:r>
              <a:rPr lang="en-US" altLang="en-US" b="1" dirty="0">
                <a:solidFill>
                  <a:schemeClr val="tx1"/>
                </a:solidFill>
              </a:rPr>
              <a:t>2015</a:t>
            </a:r>
            <a:r>
              <a:rPr lang="en-US" altLang="en-US" dirty="0">
                <a:solidFill>
                  <a:schemeClr val="tx1"/>
                </a:solidFill>
              </a:rPr>
              <a:t>. Nonnegative matrix tri-factorization with graph regularization for community detection in social networks. In Proceedings of the 24th International Conference on Artificial Intelligence (</a:t>
            </a:r>
            <a:r>
              <a:rPr lang="en-US" altLang="en-US" b="1" dirty="0">
                <a:solidFill>
                  <a:schemeClr val="tx1"/>
                </a:solidFill>
              </a:rPr>
              <a:t>IJCAI'15</a:t>
            </a:r>
            <a:r>
              <a:rPr lang="en-US" altLang="en-US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0814773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888554"/>
              </p:ext>
            </p:extLst>
          </p:nvPr>
        </p:nvGraphicFramePr>
        <p:xfrm>
          <a:off x="0" y="14478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Connectivity &amp; Content Results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42" y="143434"/>
            <a:ext cx="1255058" cy="6275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10200" y="1828800"/>
            <a:ext cx="1524000" cy="523220"/>
          </a:xfrm>
          <a:prstGeom prst="rect">
            <a:avLst/>
          </a:prstGeom>
          <a:noFill/>
          <a:ln w="47625">
            <a:solidFill>
              <a:srgbClr val="7030A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Hashtag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337610" y="1828800"/>
            <a:ext cx="1425390" cy="523220"/>
          </a:xfrm>
          <a:prstGeom prst="rect">
            <a:avLst/>
          </a:prstGeom>
          <a:noFill/>
          <a:ln w="476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Domain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42227" y="174154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60802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159737"/>
              </p:ext>
            </p:extLst>
          </p:nvPr>
        </p:nvGraphicFramePr>
        <p:xfrm>
          <a:off x="0" y="14478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Connectivity &amp; Content Results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42" y="143434"/>
            <a:ext cx="1255058" cy="6275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0" y="1828800"/>
            <a:ext cx="18288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Hashtag </a:t>
            </a:r>
            <a:r>
              <a:rPr lang="en-US" sz="2800" dirty="0">
                <a:cs typeface="Arial" panose="020B0604020202020204" pitchFamily="34" charset="0"/>
              </a:rPr>
              <a:t>≈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1828800"/>
            <a:ext cx="1425390" cy="523220"/>
          </a:xfrm>
          <a:prstGeom prst="rect">
            <a:avLst/>
          </a:prstGeom>
          <a:noFill/>
          <a:ln w="47625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9761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491060"/>
              </p:ext>
            </p:extLst>
          </p:nvPr>
        </p:nvGraphicFramePr>
        <p:xfrm>
          <a:off x="0" y="14478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Connectivity &amp; Content Results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42" y="143434"/>
            <a:ext cx="1255058" cy="6275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0" y="1828800"/>
            <a:ext cx="18288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Hashtag </a:t>
            </a:r>
            <a:r>
              <a:rPr lang="en-US" sz="2800" dirty="0">
                <a:cs typeface="Arial" panose="020B0604020202020204" pitchFamily="34" charset="0"/>
              </a:rPr>
              <a:t>≈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1828800"/>
            <a:ext cx="1425390" cy="523220"/>
          </a:xfrm>
          <a:prstGeom prst="rect">
            <a:avLst/>
          </a:prstGeom>
          <a:noFill/>
          <a:ln w="476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4616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689524"/>
              </p:ext>
            </p:extLst>
          </p:nvPr>
        </p:nvGraphicFramePr>
        <p:xfrm>
          <a:off x="0" y="14478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>
            <a:stCxn id="4" idx="2"/>
          </p:cNvCxnSpPr>
          <p:nvPr/>
        </p:nvCxnSpPr>
        <p:spPr>
          <a:xfrm flipH="1">
            <a:off x="4191002" y="2401907"/>
            <a:ext cx="984181" cy="265093"/>
          </a:xfrm>
          <a:prstGeom prst="straightConnector1">
            <a:avLst/>
          </a:prstGeom>
          <a:ln w="38100">
            <a:solidFill>
              <a:srgbClr val="FFE07D"/>
            </a:solidFill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371600" y="1924854"/>
            <a:ext cx="2165283" cy="284946"/>
          </a:xfrm>
          <a:prstGeom prst="straightConnector1">
            <a:avLst/>
          </a:prstGeom>
          <a:ln w="38100">
            <a:solidFill>
              <a:srgbClr val="FFE07D"/>
            </a:solidFill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36883" y="1447800"/>
            <a:ext cx="32766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Descriptive power of user graph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Connectivity &amp; Content Results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42" y="143434"/>
            <a:ext cx="1255058" cy="62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9875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Discussion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dirty="0"/>
              <a:t>Political orientation in Twitter;</a:t>
            </a:r>
          </a:p>
        </p:txBody>
      </p:sp>
    </p:spTree>
    <p:extLst>
      <p:ext uri="{BB962C8B-B14F-4D97-AF65-F5344CB8AC3E}">
        <p14:creationId xmlns:p14="http://schemas.microsoft.com/office/powerpoint/2010/main" val="118409117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Discussion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dirty="0"/>
              <a:t>Political orientation in Twitter;</a:t>
            </a:r>
          </a:p>
          <a:p>
            <a:pPr lvl="1"/>
            <a:r>
              <a:rPr lang="en-US" altLang="en-US" dirty="0"/>
              <a:t>interaction with others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179910" y="1681433"/>
            <a:ext cx="1179644" cy="991828"/>
            <a:chOff x="5743995" y="3046772"/>
            <a:chExt cx="2790405" cy="2345660"/>
          </a:xfrm>
        </p:grpSpPr>
        <p:sp>
          <p:nvSpPr>
            <p:cNvPr id="4" name="TextBox 3"/>
            <p:cNvSpPr txBox="1"/>
            <p:nvPr/>
          </p:nvSpPr>
          <p:spPr>
            <a:xfrm>
              <a:off x="5743995" y="3525337"/>
              <a:ext cx="436974" cy="946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b="1" dirty="0">
                <a:solidFill>
                  <a:srgbClr val="347C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042003" y="3528385"/>
              <a:ext cx="436974" cy="582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000" b="1" dirty="0">
                <a:solidFill>
                  <a:srgbClr val="347C00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932" y="3046772"/>
              <a:ext cx="568108" cy="73206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413" y="4660371"/>
              <a:ext cx="568108" cy="73206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292" y="4660371"/>
              <a:ext cx="568108" cy="732061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6376136" y="3778834"/>
              <a:ext cx="539796" cy="881537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7455730" y="3778836"/>
              <a:ext cx="586273" cy="881535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3"/>
              <a:endCxn id="8" idx="1"/>
            </p:cNvCxnSpPr>
            <p:nvPr/>
          </p:nvCxnSpPr>
          <p:spPr>
            <a:xfrm>
              <a:off x="6477521" y="5026401"/>
              <a:ext cx="1488771" cy="0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5309" y="3935961"/>
              <a:ext cx="430983" cy="55536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629" y="3928309"/>
              <a:ext cx="424722" cy="54729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104" y="4775609"/>
              <a:ext cx="376061" cy="484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640310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Discussion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dirty="0"/>
              <a:t>Political orientation in Twitter;</a:t>
            </a:r>
          </a:p>
          <a:p>
            <a:pPr lvl="1"/>
            <a:r>
              <a:rPr lang="en-US" altLang="en-US" dirty="0"/>
              <a:t>interaction with others</a:t>
            </a:r>
          </a:p>
          <a:p>
            <a:pPr lvl="1"/>
            <a:r>
              <a:rPr lang="en-US" altLang="en-US" dirty="0"/>
              <a:t>word usage</a:t>
            </a:r>
          </a:p>
          <a:p>
            <a:pPr lvl="1"/>
            <a:r>
              <a:rPr lang="en-US" altLang="en-US" dirty="0"/>
              <a:t>how words used by others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179910" y="1681433"/>
            <a:ext cx="1179644" cy="991828"/>
            <a:chOff x="5743995" y="3046772"/>
            <a:chExt cx="2790405" cy="2345660"/>
          </a:xfrm>
        </p:grpSpPr>
        <p:sp>
          <p:nvSpPr>
            <p:cNvPr id="4" name="TextBox 3"/>
            <p:cNvSpPr txBox="1"/>
            <p:nvPr/>
          </p:nvSpPr>
          <p:spPr>
            <a:xfrm>
              <a:off x="5743995" y="3525337"/>
              <a:ext cx="436974" cy="946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b="1" dirty="0">
                <a:solidFill>
                  <a:srgbClr val="347C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042003" y="3528385"/>
              <a:ext cx="436974" cy="582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000" b="1" dirty="0">
                <a:solidFill>
                  <a:srgbClr val="347C00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932" y="3046772"/>
              <a:ext cx="568108" cy="73206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413" y="4660371"/>
              <a:ext cx="568108" cy="73206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292" y="4660371"/>
              <a:ext cx="568108" cy="732061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6376136" y="3778834"/>
              <a:ext cx="539796" cy="881537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7455730" y="3778836"/>
              <a:ext cx="586273" cy="881535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3"/>
              <a:endCxn id="8" idx="1"/>
            </p:cNvCxnSpPr>
            <p:nvPr/>
          </p:nvCxnSpPr>
          <p:spPr>
            <a:xfrm>
              <a:off x="6477521" y="5026401"/>
              <a:ext cx="1488771" cy="0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5309" y="3935961"/>
              <a:ext cx="430983" cy="55536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629" y="3928309"/>
              <a:ext cx="424722" cy="54729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104" y="4775609"/>
              <a:ext cx="376061" cy="48459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599656" y="2729460"/>
            <a:ext cx="3300367" cy="984183"/>
            <a:chOff x="5310233" y="4038600"/>
            <a:chExt cx="3300367" cy="98418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174"/>
            <a:stretch/>
          </p:blipFill>
          <p:spPr>
            <a:xfrm>
              <a:off x="5310233" y="4038600"/>
              <a:ext cx="3300367" cy="984183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5410200" y="4807025"/>
              <a:ext cx="107272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454830" y="4807025"/>
              <a:ext cx="55961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261847" y="5021655"/>
              <a:ext cx="5334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46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Classification vs. Clustering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830" y="3164631"/>
            <a:ext cx="3886200" cy="2631457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US" altLang="en-US" sz="2800" dirty="0"/>
              <a:t>Infers the label of political orientation</a:t>
            </a:r>
            <a:endParaRPr lang="en-US" altLang="en-US" sz="28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US" altLang="en-US" sz="2800" dirty="0">
                <a:sym typeface="Wingdings" panose="05000000000000000000" pitchFamily="2" charset="2"/>
              </a:rPr>
              <a:t>Does not fit into flip flop nature of politics</a:t>
            </a:r>
          </a:p>
          <a:p>
            <a:pPr marL="0" indent="0" algn="ctr">
              <a:buNone/>
            </a:pP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US" altLang="en-US" sz="2800" dirty="0">
                <a:sym typeface="Wingdings" panose="05000000000000000000" pitchFamily="2" charset="2"/>
              </a:rPr>
              <a:t>Hard to find labelled data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01667" y="3212765"/>
            <a:ext cx="3886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r>
              <a:rPr lang="en-US" altLang="en-US" sz="2800" dirty="0"/>
              <a:t>Infers the groups/ gatherings</a:t>
            </a:r>
          </a:p>
          <a:p>
            <a:pPr marL="0" indent="0" algn="ctr">
              <a:buNone/>
            </a:pPr>
            <a:r>
              <a:rPr lang="en-US" alt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r>
              <a:rPr lang="en-US" altLang="en-US" sz="2800" dirty="0">
                <a:sym typeface="Wingdings" panose="05000000000000000000" pitchFamily="2" charset="2"/>
              </a:rPr>
              <a:t>Handles dynamic nature of politics</a:t>
            </a:r>
            <a:endParaRPr lang="en-US" altLang="en-US" sz="2800" dirty="0"/>
          </a:p>
          <a:p>
            <a:pPr marL="0" indent="0" algn="ctr">
              <a:buFontTx/>
              <a:buNone/>
            </a:pPr>
            <a:r>
              <a:rPr lang="en-US" alt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r>
              <a:rPr lang="en-US" altLang="en-US" sz="2800" dirty="0">
                <a:sym typeface="Wingdings" panose="05000000000000000000" pitchFamily="2" charset="2"/>
              </a:rPr>
              <a:t>Captures latent structures</a:t>
            </a:r>
          </a:p>
        </p:txBody>
      </p:sp>
      <p:cxnSp>
        <p:nvCxnSpPr>
          <p:cNvPr id="2053" name="Straight Arrow Connector 2052"/>
          <p:cNvCxnSpPr>
            <a:stCxn id="2054" idx="3"/>
            <a:endCxn id="2056" idx="1"/>
          </p:cNvCxnSpPr>
          <p:nvPr/>
        </p:nvCxnSpPr>
        <p:spPr>
          <a:xfrm flipV="1">
            <a:off x="2057400" y="2298183"/>
            <a:ext cx="699060" cy="33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1" name="Group 2060"/>
          <p:cNvGrpSpPr/>
          <p:nvPr/>
        </p:nvGrpSpPr>
        <p:grpSpPr>
          <a:xfrm>
            <a:off x="641567" y="1710701"/>
            <a:ext cx="1415833" cy="1123410"/>
            <a:chOff x="260567" y="4459069"/>
            <a:chExt cx="1415833" cy="1123410"/>
          </a:xfrm>
        </p:grpSpPr>
        <p:grpSp>
          <p:nvGrpSpPr>
            <p:cNvPr id="4" name="Group 3"/>
            <p:cNvGrpSpPr/>
            <p:nvPr/>
          </p:nvGrpSpPr>
          <p:grpSpPr>
            <a:xfrm>
              <a:off x="457200" y="4648200"/>
              <a:ext cx="1126021" cy="876300"/>
              <a:chOff x="334617" y="4533900"/>
              <a:chExt cx="1126021" cy="8763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" y="45720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700" y="47244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2500" y="46863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776" y="48768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638" y="4829589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462" y="45339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524" y="459105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787" y="48006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287" y="5024231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0" y="47244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48768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6800" y="50292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617" y="4992757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947" y="5024231"/>
                <a:ext cx="381000" cy="381000"/>
              </a:xfrm>
              <a:prstGeom prst="rect">
                <a:avLst/>
              </a:prstGeom>
            </p:spPr>
          </p:pic>
        </p:grpSp>
        <p:sp>
          <p:nvSpPr>
            <p:cNvPr id="2049" name="TextBox 2048"/>
            <p:cNvSpPr txBox="1"/>
            <p:nvPr/>
          </p:nvSpPr>
          <p:spPr>
            <a:xfrm>
              <a:off x="260567" y="4459069"/>
              <a:ext cx="554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highlight>
                    <a:srgbClr val="FFFF00"/>
                  </a:highlight>
                </a:rPr>
                <a:t>?</a:t>
              </a:r>
            </a:p>
          </p:txBody>
        </p:sp>
        <p:sp>
          <p:nvSpPr>
            <p:cNvPr id="2054" name="Rectangle 2053"/>
            <p:cNvSpPr/>
            <p:nvPr/>
          </p:nvSpPr>
          <p:spPr>
            <a:xfrm>
              <a:off x="304800" y="4517395"/>
              <a:ext cx="1371600" cy="106508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0" name="Group 2059"/>
          <p:cNvGrpSpPr/>
          <p:nvPr/>
        </p:nvGrpSpPr>
        <p:grpSpPr>
          <a:xfrm>
            <a:off x="2752747" y="1649480"/>
            <a:ext cx="1464779" cy="1297405"/>
            <a:chOff x="2269021" y="4343400"/>
            <a:chExt cx="1464779" cy="1297405"/>
          </a:xfrm>
        </p:grpSpPr>
        <p:grpSp>
          <p:nvGrpSpPr>
            <p:cNvPr id="21" name="Group 20"/>
            <p:cNvGrpSpPr/>
            <p:nvPr/>
          </p:nvGrpSpPr>
          <p:grpSpPr>
            <a:xfrm>
              <a:off x="2269021" y="4411317"/>
              <a:ext cx="728869" cy="1176132"/>
              <a:chOff x="2269021" y="4411317"/>
              <a:chExt cx="728869" cy="117613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3515" y="44196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0800" y="4411317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3515" y="4808883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9021" y="5206449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6890" y="4808883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6890" y="5201479"/>
                <a:ext cx="381000" cy="381000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2979668" y="4411317"/>
              <a:ext cx="728869" cy="1176132"/>
              <a:chOff x="2269021" y="4411317"/>
              <a:chExt cx="728869" cy="1176132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3515" y="44196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0800" y="4411317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3515" y="4808883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9021" y="5206449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6890" y="4808883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6890" y="5201479"/>
                <a:ext cx="381000" cy="381000"/>
              </a:xfrm>
              <a:prstGeom prst="rect">
                <a:avLst/>
              </a:prstGeom>
            </p:spPr>
          </p:pic>
        </p:grpSp>
        <p:sp>
          <p:nvSpPr>
            <p:cNvPr id="2048" name="TextBox 2047"/>
            <p:cNvSpPr txBox="1"/>
            <p:nvPr/>
          </p:nvSpPr>
          <p:spPr>
            <a:xfrm>
              <a:off x="2338474" y="4517395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highlight>
                    <a:srgbClr val="FFFF00"/>
                  </a:highlight>
                </a:rPr>
                <a:t>A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38395" y="4911095"/>
              <a:ext cx="220576" cy="270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highlight>
                    <a:srgbClr val="FFFF00"/>
                  </a:highlight>
                </a:rPr>
                <a:t>A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30252" y="5292095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highlight>
                    <a:srgbClr val="FFFF00"/>
                  </a:highlight>
                </a:rPr>
                <a:t>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63074" y="4517395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highlight>
                    <a:srgbClr val="FFFF00"/>
                  </a:highlight>
                </a:rPr>
                <a:t>A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667768" y="4925098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highlight>
                    <a:srgbClr val="FFFF00"/>
                  </a:highlight>
                </a:rPr>
                <a:t>A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68595" y="5292095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highlight>
                    <a:srgbClr val="FFFF00"/>
                  </a:highlight>
                </a:rPr>
                <a:t>A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378415" y="5194084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B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038087" y="4791673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B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038087" y="5206449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B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354602" y="4404621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B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368563" y="4796230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B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45040" y="4406003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B</a:t>
              </a:r>
            </a:p>
          </p:txBody>
        </p:sp>
        <p:sp>
          <p:nvSpPr>
            <p:cNvPr id="2056" name="Rectangle 2055"/>
            <p:cNvSpPr/>
            <p:nvPr/>
          </p:nvSpPr>
          <p:spPr>
            <a:xfrm>
              <a:off x="2272734" y="4343400"/>
              <a:ext cx="1461066" cy="129740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070008" y="1710701"/>
            <a:ext cx="1415833" cy="1123410"/>
            <a:chOff x="260567" y="4459069"/>
            <a:chExt cx="1415833" cy="1123410"/>
          </a:xfrm>
        </p:grpSpPr>
        <p:grpSp>
          <p:nvGrpSpPr>
            <p:cNvPr id="82" name="Group 81"/>
            <p:cNvGrpSpPr/>
            <p:nvPr/>
          </p:nvGrpSpPr>
          <p:grpSpPr>
            <a:xfrm>
              <a:off x="457200" y="4648200"/>
              <a:ext cx="1126021" cy="876300"/>
              <a:chOff x="334617" y="4533900"/>
              <a:chExt cx="1126021" cy="876300"/>
            </a:xfrm>
          </p:grpSpPr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" y="45720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700" y="47244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2500" y="46863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776" y="48768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638" y="4829589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462" y="45339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524" y="459105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787" y="48006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287" y="5024231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0" y="47244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48768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6800" y="5029200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617" y="4992757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947" y="5024231"/>
                <a:ext cx="381000" cy="381000"/>
              </a:xfrm>
              <a:prstGeom prst="rect">
                <a:avLst/>
              </a:prstGeom>
            </p:spPr>
          </p:pic>
        </p:grpSp>
        <p:sp>
          <p:nvSpPr>
            <p:cNvPr id="83" name="TextBox 82"/>
            <p:cNvSpPr txBox="1"/>
            <p:nvPr/>
          </p:nvSpPr>
          <p:spPr>
            <a:xfrm>
              <a:off x="260567" y="4459069"/>
              <a:ext cx="554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highlight>
                    <a:srgbClr val="FFFF00"/>
                  </a:highlight>
                </a:rPr>
                <a:t>?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04800" y="4517395"/>
              <a:ext cx="1371600" cy="106508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9" name="Straight Arrow Connector 98"/>
          <p:cNvCxnSpPr>
            <a:stCxn id="84" idx="3"/>
          </p:cNvCxnSpPr>
          <p:nvPr/>
        </p:nvCxnSpPr>
        <p:spPr>
          <a:xfrm flipV="1">
            <a:off x="6485841" y="2298182"/>
            <a:ext cx="600759" cy="338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6" name="Group 2065"/>
          <p:cNvGrpSpPr/>
          <p:nvPr/>
        </p:nvGrpSpPr>
        <p:grpSpPr>
          <a:xfrm>
            <a:off x="7390356" y="1605478"/>
            <a:ext cx="699218" cy="576298"/>
            <a:chOff x="7521162" y="4507507"/>
            <a:chExt cx="699218" cy="576298"/>
          </a:xfrm>
        </p:grpSpPr>
        <p:pic>
          <p:nvPicPr>
            <p:cNvPr id="2065" name="Picture 20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162" y="4515891"/>
              <a:ext cx="360408" cy="360408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0592" y="4668792"/>
              <a:ext cx="360408" cy="360408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9972" y="4723397"/>
              <a:ext cx="360408" cy="360408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2992" y="4507507"/>
              <a:ext cx="360408" cy="360408"/>
            </a:xfrm>
            <a:prstGeom prst="rect">
              <a:avLst/>
            </a:prstGeom>
          </p:spPr>
        </p:pic>
      </p:grpSp>
      <p:grpSp>
        <p:nvGrpSpPr>
          <p:cNvPr id="2067" name="Group 2066"/>
          <p:cNvGrpSpPr/>
          <p:nvPr/>
        </p:nvGrpSpPr>
        <p:grpSpPr>
          <a:xfrm>
            <a:off x="8007090" y="2585632"/>
            <a:ext cx="517602" cy="614768"/>
            <a:chOff x="7757126" y="5081008"/>
            <a:chExt cx="517602" cy="614768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320" y="5225188"/>
              <a:ext cx="360408" cy="360408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8303" y="5335368"/>
              <a:ext cx="360408" cy="360408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126" y="5081008"/>
              <a:ext cx="360408" cy="360408"/>
            </a:xfrm>
            <a:prstGeom prst="rect">
              <a:avLst/>
            </a:prstGeom>
          </p:spPr>
        </p:pic>
      </p:grpSp>
      <p:grpSp>
        <p:nvGrpSpPr>
          <p:cNvPr id="2068" name="Group 2067"/>
          <p:cNvGrpSpPr/>
          <p:nvPr/>
        </p:nvGrpSpPr>
        <p:grpSpPr>
          <a:xfrm>
            <a:off x="8391225" y="1578795"/>
            <a:ext cx="502087" cy="726668"/>
            <a:chOff x="8382000" y="4524614"/>
            <a:chExt cx="502087" cy="726668"/>
          </a:xfrm>
        </p:grpSpPr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4711673"/>
              <a:ext cx="360408" cy="360408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3679" y="4524614"/>
              <a:ext cx="360408" cy="360408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8234" y="4890874"/>
              <a:ext cx="360408" cy="360408"/>
            </a:xfrm>
            <a:prstGeom prst="rect">
              <a:avLst/>
            </a:prstGeom>
          </p:spPr>
        </p:pic>
      </p:grpSp>
      <p:grpSp>
        <p:nvGrpSpPr>
          <p:cNvPr id="2069" name="Group 2068"/>
          <p:cNvGrpSpPr/>
          <p:nvPr/>
        </p:nvGrpSpPr>
        <p:grpSpPr>
          <a:xfrm>
            <a:off x="7250060" y="2461760"/>
            <a:ext cx="497118" cy="472598"/>
            <a:chOff x="7089848" y="5254512"/>
            <a:chExt cx="497118" cy="472598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9848" y="5254512"/>
              <a:ext cx="360408" cy="360408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6558" y="5366702"/>
              <a:ext cx="360408" cy="360408"/>
            </a:xfrm>
            <a:prstGeom prst="rect">
              <a:avLst/>
            </a:prstGeom>
          </p:spPr>
        </p:pic>
      </p:grpSp>
      <p:sp>
        <p:nvSpPr>
          <p:cNvPr id="2070" name="Freeform: Shape 2069"/>
          <p:cNvSpPr/>
          <p:nvPr/>
        </p:nvSpPr>
        <p:spPr>
          <a:xfrm>
            <a:off x="7096443" y="2395132"/>
            <a:ext cx="745947" cy="867817"/>
          </a:xfrm>
          <a:custGeom>
            <a:avLst/>
            <a:gdLst>
              <a:gd name="connsiteX0" fmla="*/ 0 w 745947"/>
              <a:gd name="connsiteY0" fmla="*/ 131217 h 867817"/>
              <a:gd name="connsiteX1" fmla="*/ 533400 w 745947"/>
              <a:gd name="connsiteY1" fmla="*/ 21150 h 867817"/>
              <a:gd name="connsiteX2" fmla="*/ 745067 w 745947"/>
              <a:gd name="connsiteY2" fmla="*/ 503750 h 867817"/>
              <a:gd name="connsiteX3" fmla="*/ 465667 w 745947"/>
              <a:gd name="connsiteY3" fmla="*/ 867817 h 86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947" h="867817">
                <a:moveTo>
                  <a:pt x="0" y="131217"/>
                </a:moveTo>
                <a:cubicBezTo>
                  <a:pt x="204611" y="45139"/>
                  <a:pt x="409222" y="-40939"/>
                  <a:pt x="533400" y="21150"/>
                </a:cubicBezTo>
                <a:cubicBezTo>
                  <a:pt x="657578" y="83239"/>
                  <a:pt x="756356" y="362639"/>
                  <a:pt x="745067" y="503750"/>
                </a:cubicBezTo>
                <a:cubicBezTo>
                  <a:pt x="733778" y="644861"/>
                  <a:pt x="599722" y="756339"/>
                  <a:pt x="465667" y="867817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2" name="Freeform: Shape 2071"/>
          <p:cNvSpPr/>
          <p:nvPr/>
        </p:nvSpPr>
        <p:spPr>
          <a:xfrm>
            <a:off x="7264761" y="1605478"/>
            <a:ext cx="907522" cy="774881"/>
          </a:xfrm>
          <a:custGeom>
            <a:avLst/>
            <a:gdLst>
              <a:gd name="connsiteX0" fmla="*/ 880533 w 907522"/>
              <a:gd name="connsiteY0" fmla="*/ 0 h 774881"/>
              <a:gd name="connsiteX1" fmla="*/ 855133 w 907522"/>
              <a:gd name="connsiteY1" fmla="*/ 702733 h 774881"/>
              <a:gd name="connsiteX2" fmla="*/ 406400 w 907522"/>
              <a:gd name="connsiteY2" fmla="*/ 728133 h 774881"/>
              <a:gd name="connsiteX3" fmla="*/ 0 w 907522"/>
              <a:gd name="connsiteY3" fmla="*/ 491066 h 77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7522" h="774881">
                <a:moveTo>
                  <a:pt x="880533" y="0"/>
                </a:moveTo>
                <a:cubicBezTo>
                  <a:pt x="907344" y="290689"/>
                  <a:pt x="934155" y="581378"/>
                  <a:pt x="855133" y="702733"/>
                </a:cubicBezTo>
                <a:cubicBezTo>
                  <a:pt x="776111" y="824088"/>
                  <a:pt x="548922" y="763411"/>
                  <a:pt x="406400" y="728133"/>
                </a:cubicBezTo>
                <a:cubicBezTo>
                  <a:pt x="263878" y="692855"/>
                  <a:pt x="131939" y="591960"/>
                  <a:pt x="0" y="491066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3" name="Freeform: Shape 2072"/>
          <p:cNvSpPr/>
          <p:nvPr/>
        </p:nvSpPr>
        <p:spPr>
          <a:xfrm>
            <a:off x="8261545" y="1462002"/>
            <a:ext cx="728700" cy="966105"/>
          </a:xfrm>
          <a:custGeom>
            <a:avLst/>
            <a:gdLst>
              <a:gd name="connsiteX0" fmla="*/ 76766 w 728700"/>
              <a:gd name="connsiteY0" fmla="*/ 0 h 966105"/>
              <a:gd name="connsiteX1" fmla="*/ 9033 w 728700"/>
              <a:gd name="connsiteY1" fmla="*/ 770466 h 966105"/>
              <a:gd name="connsiteX2" fmla="*/ 254566 w 728700"/>
              <a:gd name="connsiteY2" fmla="*/ 965200 h 966105"/>
              <a:gd name="connsiteX3" fmla="*/ 728700 w 728700"/>
              <a:gd name="connsiteY3" fmla="*/ 829733 h 96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700" h="966105">
                <a:moveTo>
                  <a:pt x="76766" y="0"/>
                </a:moveTo>
                <a:cubicBezTo>
                  <a:pt x="28083" y="304799"/>
                  <a:pt x="-20600" y="609599"/>
                  <a:pt x="9033" y="770466"/>
                </a:cubicBezTo>
                <a:cubicBezTo>
                  <a:pt x="38666" y="931333"/>
                  <a:pt x="134621" y="955322"/>
                  <a:pt x="254566" y="965200"/>
                </a:cubicBezTo>
                <a:cubicBezTo>
                  <a:pt x="374511" y="975078"/>
                  <a:pt x="551605" y="902405"/>
                  <a:pt x="728700" y="829733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Freeform: Shape 2073"/>
          <p:cNvSpPr/>
          <p:nvPr/>
        </p:nvSpPr>
        <p:spPr>
          <a:xfrm>
            <a:off x="7966204" y="2501085"/>
            <a:ext cx="762929" cy="643765"/>
          </a:xfrm>
          <a:custGeom>
            <a:avLst/>
            <a:gdLst>
              <a:gd name="connsiteX0" fmla="*/ 43263 w 762929"/>
              <a:gd name="connsiteY0" fmla="*/ 643765 h 643765"/>
              <a:gd name="connsiteX1" fmla="*/ 51729 w 762929"/>
              <a:gd name="connsiteY1" fmla="*/ 34165 h 643765"/>
              <a:gd name="connsiteX2" fmla="*/ 559729 w 762929"/>
              <a:gd name="connsiteY2" fmla="*/ 135765 h 643765"/>
              <a:gd name="connsiteX3" fmla="*/ 762929 w 762929"/>
              <a:gd name="connsiteY3" fmla="*/ 626831 h 64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929" h="643765">
                <a:moveTo>
                  <a:pt x="43263" y="643765"/>
                </a:moveTo>
                <a:cubicBezTo>
                  <a:pt x="4457" y="381298"/>
                  <a:pt x="-34349" y="118832"/>
                  <a:pt x="51729" y="34165"/>
                </a:cubicBezTo>
                <a:cubicBezTo>
                  <a:pt x="137807" y="-50502"/>
                  <a:pt x="441196" y="36987"/>
                  <a:pt x="559729" y="135765"/>
                </a:cubicBezTo>
                <a:cubicBezTo>
                  <a:pt x="678262" y="234543"/>
                  <a:pt x="720595" y="430687"/>
                  <a:pt x="762929" y="626831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3416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Discussion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dirty="0"/>
              <a:t>Political orientation in Twitter;</a:t>
            </a:r>
          </a:p>
          <a:p>
            <a:pPr lvl="1"/>
            <a:r>
              <a:rPr lang="en-US" altLang="en-US" dirty="0"/>
              <a:t>interaction with others</a:t>
            </a:r>
          </a:p>
          <a:p>
            <a:pPr lvl="1"/>
            <a:r>
              <a:rPr lang="en-US" altLang="en-US" dirty="0"/>
              <a:t>word usage</a:t>
            </a:r>
          </a:p>
          <a:p>
            <a:pPr lvl="1"/>
            <a:r>
              <a:rPr lang="en-US" altLang="en-US" dirty="0"/>
              <a:t>how words used by others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Incorporating further content;</a:t>
            </a:r>
          </a:p>
          <a:p>
            <a:pPr lvl="1"/>
            <a:r>
              <a:rPr lang="en-US" altLang="en-US" dirty="0"/>
              <a:t>posted URL domains</a:t>
            </a:r>
          </a:p>
          <a:p>
            <a:pPr lvl="1"/>
            <a:r>
              <a:rPr lang="en-US" altLang="en-US" dirty="0"/>
              <a:t>hashtag usage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179910" y="1681433"/>
            <a:ext cx="1179644" cy="991828"/>
            <a:chOff x="5743995" y="3046772"/>
            <a:chExt cx="2790405" cy="2345660"/>
          </a:xfrm>
        </p:grpSpPr>
        <p:sp>
          <p:nvSpPr>
            <p:cNvPr id="4" name="TextBox 3"/>
            <p:cNvSpPr txBox="1"/>
            <p:nvPr/>
          </p:nvSpPr>
          <p:spPr>
            <a:xfrm>
              <a:off x="5743995" y="3525337"/>
              <a:ext cx="436974" cy="946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b="1" dirty="0">
                <a:solidFill>
                  <a:srgbClr val="347C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042003" y="3528385"/>
              <a:ext cx="436974" cy="582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000" b="1" dirty="0">
                <a:solidFill>
                  <a:srgbClr val="347C00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932" y="3046772"/>
              <a:ext cx="568108" cy="73206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413" y="4660371"/>
              <a:ext cx="568108" cy="73206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292" y="4660371"/>
              <a:ext cx="568108" cy="732061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6376136" y="3778834"/>
              <a:ext cx="539796" cy="881537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7455730" y="3778836"/>
              <a:ext cx="586273" cy="881535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3"/>
              <a:endCxn id="8" idx="1"/>
            </p:cNvCxnSpPr>
            <p:nvPr/>
          </p:nvCxnSpPr>
          <p:spPr>
            <a:xfrm>
              <a:off x="6477521" y="5026401"/>
              <a:ext cx="1488771" cy="0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5309" y="3935961"/>
              <a:ext cx="430983" cy="55536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629" y="3928309"/>
              <a:ext cx="424722" cy="54729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104" y="4775609"/>
              <a:ext cx="376061" cy="48459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599656" y="2729460"/>
            <a:ext cx="3300367" cy="984183"/>
            <a:chOff x="5310233" y="4038600"/>
            <a:chExt cx="3300367" cy="98418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174"/>
            <a:stretch/>
          </p:blipFill>
          <p:spPr>
            <a:xfrm>
              <a:off x="5310233" y="4038600"/>
              <a:ext cx="3300367" cy="984183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5410200" y="4807025"/>
              <a:ext cx="107272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454830" y="4807025"/>
              <a:ext cx="55961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261847" y="5021655"/>
              <a:ext cx="5334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196229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Discussion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dirty="0"/>
              <a:t>Political orientation in Twitter;</a:t>
            </a:r>
          </a:p>
          <a:p>
            <a:pPr lvl="1"/>
            <a:r>
              <a:rPr lang="en-US" altLang="en-US" dirty="0"/>
              <a:t>interaction with others</a:t>
            </a:r>
          </a:p>
          <a:p>
            <a:pPr lvl="1"/>
            <a:r>
              <a:rPr lang="en-US" altLang="en-US" dirty="0"/>
              <a:t>word usage</a:t>
            </a:r>
          </a:p>
          <a:p>
            <a:pPr lvl="1"/>
            <a:r>
              <a:rPr lang="en-US" altLang="en-US" dirty="0"/>
              <a:t>how words used by others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Incorporating further content;</a:t>
            </a:r>
          </a:p>
          <a:p>
            <a:pPr lvl="1"/>
            <a:r>
              <a:rPr lang="en-US" altLang="en-US" dirty="0"/>
              <a:t>posted URL domains</a:t>
            </a:r>
          </a:p>
          <a:p>
            <a:pPr lvl="1"/>
            <a:r>
              <a:rPr lang="en-US" altLang="en-US" dirty="0"/>
              <a:t>hashtag usage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179910" y="1681433"/>
            <a:ext cx="1179644" cy="991828"/>
            <a:chOff x="5743995" y="3046772"/>
            <a:chExt cx="2790405" cy="2345660"/>
          </a:xfrm>
        </p:grpSpPr>
        <p:sp>
          <p:nvSpPr>
            <p:cNvPr id="4" name="TextBox 3"/>
            <p:cNvSpPr txBox="1"/>
            <p:nvPr/>
          </p:nvSpPr>
          <p:spPr>
            <a:xfrm>
              <a:off x="5743995" y="3525337"/>
              <a:ext cx="436974" cy="946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b="1" dirty="0">
                <a:solidFill>
                  <a:srgbClr val="347C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042003" y="3528385"/>
              <a:ext cx="436974" cy="582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000" b="1" dirty="0">
                <a:solidFill>
                  <a:srgbClr val="347C00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932" y="3046772"/>
              <a:ext cx="568108" cy="73206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413" y="4660371"/>
              <a:ext cx="568108" cy="73206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292" y="4660371"/>
              <a:ext cx="568108" cy="732061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6376136" y="3778834"/>
              <a:ext cx="539796" cy="881537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7455730" y="3778836"/>
              <a:ext cx="586273" cy="881535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3"/>
              <a:endCxn id="8" idx="1"/>
            </p:cNvCxnSpPr>
            <p:nvPr/>
          </p:nvCxnSpPr>
          <p:spPr>
            <a:xfrm>
              <a:off x="6477521" y="5026401"/>
              <a:ext cx="1488771" cy="0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5309" y="3935961"/>
              <a:ext cx="430983" cy="55536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629" y="3928309"/>
              <a:ext cx="424722" cy="54729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104" y="4775609"/>
              <a:ext cx="376061" cy="48459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599656" y="2729460"/>
            <a:ext cx="3300367" cy="984183"/>
            <a:chOff x="5310233" y="4038600"/>
            <a:chExt cx="3300367" cy="98418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174"/>
            <a:stretch/>
          </p:blipFill>
          <p:spPr>
            <a:xfrm>
              <a:off x="5310233" y="4038600"/>
              <a:ext cx="3300367" cy="984183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5410200" y="4807025"/>
              <a:ext cx="107272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454830" y="4807025"/>
              <a:ext cx="55961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261847" y="5021655"/>
              <a:ext cx="5334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5699623" y="4842903"/>
            <a:ext cx="8980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ym typeface="Wingdings" panose="05000000000000000000" pitchFamily="2" charset="2"/>
              </a:rPr>
              <a:t></a:t>
            </a:r>
            <a:endParaRPr lang="en-US" sz="6600" dirty="0"/>
          </a:p>
        </p:txBody>
      </p:sp>
      <p:sp>
        <p:nvSpPr>
          <p:cNvPr id="27" name="Thought Bubble: Cloud 26"/>
          <p:cNvSpPr/>
          <p:nvPr/>
        </p:nvSpPr>
        <p:spPr>
          <a:xfrm>
            <a:off x="6148624" y="4159206"/>
            <a:ext cx="1347043" cy="8382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meh…</a:t>
            </a:r>
            <a:endParaRPr lang="en-US" sz="54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5021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altLang="en-US" b="1" dirty="0"/>
              <a:t>Any Questions?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2061275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49" y="152400"/>
            <a:ext cx="2045099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8431"/>
            <a:ext cx="3276600" cy="1720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49" y="3473726"/>
            <a:ext cx="2045099" cy="249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0504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121353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1728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What is Novel about our Work?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dirty="0"/>
              <a:t>Taking different </a:t>
            </a:r>
            <a:r>
              <a:rPr lang="en-US" altLang="en-US" b="1" dirty="0">
                <a:solidFill>
                  <a:srgbClr val="FF0000"/>
                </a:solidFill>
              </a:rPr>
              <a:t>types</a:t>
            </a:r>
            <a:r>
              <a:rPr lang="en-US" altLang="en-US" dirty="0"/>
              <a:t> of user </a:t>
            </a:r>
            <a:r>
              <a:rPr lang="en-US" altLang="en-US" b="1" dirty="0">
                <a:solidFill>
                  <a:srgbClr val="FF0000"/>
                </a:solidFill>
              </a:rPr>
              <a:t>interactions</a:t>
            </a:r>
            <a:r>
              <a:rPr lang="en-US" altLang="en-US" dirty="0"/>
              <a:t> into consideration </a:t>
            </a:r>
            <a:r>
              <a:rPr lang="en-US" altLang="en-US" b="1" dirty="0"/>
              <a:t>separately</a:t>
            </a:r>
            <a:endParaRPr lang="en-US" altLang="en-US" dirty="0"/>
          </a:p>
          <a:p>
            <a:pPr lvl="1"/>
            <a:r>
              <a:rPr lang="en-US" altLang="en-US" i="1" dirty="0"/>
              <a:t>     RT unedited,     RT edited,      Mention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660652"/>
            <a:ext cx="533400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660652"/>
            <a:ext cx="520705" cy="520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67" y="2660652"/>
            <a:ext cx="542492" cy="52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54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dirty="0"/>
              <a:t>Taking different </a:t>
            </a:r>
            <a:r>
              <a:rPr lang="en-US" altLang="en-US" b="1" dirty="0">
                <a:solidFill>
                  <a:srgbClr val="FF0000"/>
                </a:solidFill>
              </a:rPr>
              <a:t>types</a:t>
            </a:r>
            <a:r>
              <a:rPr lang="en-US" altLang="en-US" dirty="0"/>
              <a:t> of user </a:t>
            </a:r>
            <a:r>
              <a:rPr lang="en-US" altLang="en-US" b="1" dirty="0">
                <a:solidFill>
                  <a:srgbClr val="FF0000"/>
                </a:solidFill>
              </a:rPr>
              <a:t>interactions</a:t>
            </a:r>
            <a:r>
              <a:rPr lang="en-US" altLang="en-US" dirty="0"/>
              <a:t> into consideration </a:t>
            </a:r>
            <a:r>
              <a:rPr lang="en-US" altLang="en-US" b="1" dirty="0"/>
              <a:t>separately</a:t>
            </a:r>
          </a:p>
          <a:p>
            <a:pPr lvl="1"/>
            <a:r>
              <a:rPr lang="en-US" altLang="en-US" b="1" dirty="0"/>
              <a:t>     </a:t>
            </a:r>
            <a:r>
              <a:rPr lang="en-US" altLang="en-US" i="1" dirty="0"/>
              <a:t>RT unedited,     RT edited,      Mention</a:t>
            </a:r>
          </a:p>
          <a:p>
            <a:r>
              <a:rPr lang="en-US" altLang="en-US" dirty="0"/>
              <a:t>Applying </a:t>
            </a:r>
            <a:r>
              <a:rPr lang="en-US" altLang="en-US" b="1" dirty="0"/>
              <a:t>social theory </a:t>
            </a:r>
            <a:r>
              <a:rPr lang="en-US" altLang="en-US" dirty="0"/>
              <a:t>to </a:t>
            </a:r>
            <a:r>
              <a:rPr lang="en-US" altLang="en-US" b="1" dirty="0"/>
              <a:t>Twitter</a:t>
            </a:r>
            <a:r>
              <a:rPr lang="en-US" altLang="en-US" dirty="0"/>
              <a:t> context.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What is Novel about our Work?</a:t>
            </a:r>
            <a:endParaRPr lang="en-US" alt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660652"/>
            <a:ext cx="533400" cy="533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660652"/>
            <a:ext cx="520705" cy="5207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67" y="2660652"/>
            <a:ext cx="542492" cy="52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95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dirty="0"/>
              <a:t>Taking different </a:t>
            </a:r>
            <a:r>
              <a:rPr lang="en-US" altLang="en-US" b="1" dirty="0">
                <a:solidFill>
                  <a:srgbClr val="FF0000"/>
                </a:solidFill>
              </a:rPr>
              <a:t>types</a:t>
            </a:r>
            <a:r>
              <a:rPr lang="en-US" altLang="en-US" dirty="0"/>
              <a:t> of user </a:t>
            </a:r>
            <a:r>
              <a:rPr lang="en-US" altLang="en-US" b="1" dirty="0">
                <a:solidFill>
                  <a:srgbClr val="FF0000"/>
                </a:solidFill>
              </a:rPr>
              <a:t>interactions</a:t>
            </a:r>
            <a:r>
              <a:rPr lang="en-US" altLang="en-US" dirty="0"/>
              <a:t> into consideration </a:t>
            </a:r>
            <a:r>
              <a:rPr lang="en-US" altLang="en-US" b="1" dirty="0"/>
              <a:t>separately</a:t>
            </a:r>
          </a:p>
          <a:p>
            <a:pPr lvl="1"/>
            <a:r>
              <a:rPr lang="en-US" altLang="en-US" b="1" dirty="0"/>
              <a:t>     </a:t>
            </a:r>
            <a:r>
              <a:rPr lang="en-US" altLang="en-US" i="1" dirty="0"/>
              <a:t>RT unedited,     RT edited,      Mention</a:t>
            </a:r>
            <a:endParaRPr lang="en-US" altLang="en-US" b="1" dirty="0"/>
          </a:p>
          <a:p>
            <a:r>
              <a:rPr lang="en-US" altLang="en-US" dirty="0"/>
              <a:t>Applying </a:t>
            </a:r>
            <a:r>
              <a:rPr lang="en-US" altLang="en-US" b="1" dirty="0"/>
              <a:t>social theory </a:t>
            </a:r>
            <a:r>
              <a:rPr lang="en-US" altLang="en-US" dirty="0"/>
              <a:t>to </a:t>
            </a:r>
            <a:r>
              <a:rPr lang="en-US" altLang="en-US" b="1" dirty="0"/>
              <a:t>Twitter</a:t>
            </a:r>
            <a:r>
              <a:rPr lang="en-US" altLang="en-US" dirty="0"/>
              <a:t> context.</a:t>
            </a:r>
          </a:p>
          <a:p>
            <a:r>
              <a:rPr lang="en-US" altLang="en-US" dirty="0"/>
              <a:t>Taking different </a:t>
            </a:r>
            <a:r>
              <a:rPr lang="en-US" altLang="en-US" b="1" dirty="0">
                <a:solidFill>
                  <a:srgbClr val="FF0000"/>
                </a:solidFill>
              </a:rPr>
              <a:t>types</a:t>
            </a:r>
            <a:r>
              <a:rPr lang="en-US" altLang="en-US" dirty="0"/>
              <a:t> of user </a:t>
            </a:r>
            <a:r>
              <a:rPr lang="en-US" altLang="en-US" b="1" dirty="0">
                <a:solidFill>
                  <a:srgbClr val="FF0000"/>
                </a:solidFill>
              </a:rPr>
              <a:t>content</a:t>
            </a:r>
            <a:r>
              <a:rPr lang="en-US" altLang="en-US" dirty="0"/>
              <a:t> into consideration </a:t>
            </a:r>
            <a:r>
              <a:rPr lang="en-US" altLang="en-US" b="1" dirty="0"/>
              <a:t>separately</a:t>
            </a:r>
            <a:r>
              <a:rPr lang="en-US" altLang="en-US" dirty="0"/>
              <a:t>;</a:t>
            </a:r>
          </a:p>
          <a:p>
            <a:pPr lvl="1"/>
            <a:r>
              <a:rPr lang="en-US" altLang="en-US" i="1" dirty="0"/>
              <a:t>word, </a:t>
            </a:r>
            <a:r>
              <a:rPr lang="en-US" altLang="en-US" dirty="0">
                <a:solidFill>
                  <a:srgbClr val="007099"/>
                </a:solidFill>
              </a:rPr>
              <a:t>#hashtag</a:t>
            </a:r>
            <a:r>
              <a:rPr lang="en-US" altLang="en-US" i="1" dirty="0"/>
              <a:t>, </a:t>
            </a:r>
            <a:r>
              <a:rPr lang="en-US" altLang="en-US" dirty="0">
                <a:hlinkClick r:id="rId2" action="ppaction://hlinksldjump"/>
              </a:rPr>
              <a:t>URL</a:t>
            </a:r>
            <a:endParaRPr lang="en-US" alt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What is Novel about our Work?</a:t>
            </a:r>
            <a:endParaRPr lang="en-US" alt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660652"/>
            <a:ext cx="533400" cy="533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660652"/>
            <a:ext cx="520705" cy="5207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67" y="2660652"/>
            <a:ext cx="542492" cy="52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30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  <a:ln>
            <a:noFill/>
          </a:ln>
        </p:spPr>
        <p:txBody>
          <a:bodyPr/>
          <a:lstStyle/>
          <a:p>
            <a:r>
              <a:rPr lang="en-US" altLang="en-US" dirty="0"/>
              <a:t>Taking different </a:t>
            </a:r>
            <a:r>
              <a:rPr lang="en-US" altLang="en-US" b="1" dirty="0">
                <a:solidFill>
                  <a:srgbClr val="FF0000"/>
                </a:solidFill>
              </a:rPr>
              <a:t>types</a:t>
            </a:r>
            <a:r>
              <a:rPr lang="en-US" altLang="en-US" dirty="0"/>
              <a:t> of user </a:t>
            </a:r>
            <a:r>
              <a:rPr lang="en-US" altLang="en-US" b="1" dirty="0">
                <a:solidFill>
                  <a:srgbClr val="FF0000"/>
                </a:solidFill>
              </a:rPr>
              <a:t>interactions</a:t>
            </a:r>
            <a:r>
              <a:rPr lang="en-US" altLang="en-US" dirty="0"/>
              <a:t> into consideration </a:t>
            </a:r>
            <a:r>
              <a:rPr lang="en-US" altLang="en-US" b="1" dirty="0"/>
              <a:t>separately</a:t>
            </a:r>
            <a:endParaRPr lang="en-US" altLang="en-US" dirty="0"/>
          </a:p>
          <a:p>
            <a:pPr lvl="1"/>
            <a:r>
              <a:rPr lang="en-US" altLang="en-US" i="1" dirty="0"/>
              <a:t>     RT unedited,     RT edited,      Mention</a:t>
            </a:r>
          </a:p>
          <a:p>
            <a:r>
              <a:rPr lang="en-US" altLang="en-US" dirty="0"/>
              <a:t>Applying </a:t>
            </a:r>
            <a:r>
              <a:rPr lang="en-US" altLang="en-US" b="1" dirty="0"/>
              <a:t>social theory </a:t>
            </a:r>
            <a:r>
              <a:rPr lang="en-US" altLang="en-US" dirty="0"/>
              <a:t>to </a:t>
            </a:r>
            <a:r>
              <a:rPr lang="en-US" altLang="en-US" b="1" dirty="0"/>
              <a:t>Twitter</a:t>
            </a:r>
            <a:r>
              <a:rPr lang="en-US" altLang="en-US" dirty="0"/>
              <a:t> context.</a:t>
            </a:r>
          </a:p>
          <a:p>
            <a:r>
              <a:rPr lang="en-US" altLang="en-US" dirty="0"/>
              <a:t>Taking different </a:t>
            </a:r>
            <a:r>
              <a:rPr lang="en-US" altLang="en-US" b="1" dirty="0">
                <a:solidFill>
                  <a:srgbClr val="FF0000"/>
                </a:solidFill>
              </a:rPr>
              <a:t>types</a:t>
            </a:r>
            <a:r>
              <a:rPr lang="en-US" altLang="en-US" dirty="0"/>
              <a:t> of user </a:t>
            </a:r>
            <a:r>
              <a:rPr lang="en-US" altLang="en-US" b="1" dirty="0">
                <a:solidFill>
                  <a:srgbClr val="FF0000"/>
                </a:solidFill>
              </a:rPr>
              <a:t>content</a:t>
            </a:r>
            <a:r>
              <a:rPr lang="en-US" altLang="en-US" dirty="0"/>
              <a:t> into consideration </a:t>
            </a:r>
            <a:r>
              <a:rPr lang="en-US" altLang="en-US" b="1" dirty="0"/>
              <a:t>separately</a:t>
            </a:r>
            <a:r>
              <a:rPr lang="en-US" altLang="en-US" dirty="0"/>
              <a:t>;</a:t>
            </a:r>
          </a:p>
          <a:p>
            <a:pPr lvl="1"/>
            <a:r>
              <a:rPr lang="en-US" altLang="en-US" i="1" dirty="0"/>
              <a:t>word, </a:t>
            </a:r>
            <a:r>
              <a:rPr lang="en-US" altLang="en-US" dirty="0">
                <a:solidFill>
                  <a:srgbClr val="007099"/>
                </a:solidFill>
              </a:rPr>
              <a:t>#hashtag</a:t>
            </a:r>
            <a:r>
              <a:rPr lang="en-US" altLang="en-US" i="1" dirty="0"/>
              <a:t>, </a:t>
            </a:r>
            <a:r>
              <a:rPr lang="en-US" altLang="en-US" dirty="0">
                <a:hlinkClick r:id="rId2" action="ppaction://hlinksldjump"/>
              </a:rPr>
              <a:t>URL</a:t>
            </a:r>
            <a:endParaRPr lang="en-US" altLang="en-US" dirty="0"/>
          </a:p>
        </p:txBody>
      </p:sp>
      <p:sp>
        <p:nvSpPr>
          <p:cNvPr id="4" name="Arrow: Left 3"/>
          <p:cNvSpPr/>
          <p:nvPr/>
        </p:nvSpPr>
        <p:spPr>
          <a:xfrm>
            <a:off x="7162800" y="2057400"/>
            <a:ext cx="1447800" cy="823901"/>
          </a:xfrm>
          <a:prstGeom prst="lef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What is Novel about our Work?</a:t>
            </a:r>
            <a:endParaRPr lang="en-US" alt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660652"/>
            <a:ext cx="533400" cy="533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660652"/>
            <a:ext cx="520705" cy="5207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67" y="2660652"/>
            <a:ext cx="542492" cy="52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95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24200"/>
            <a:ext cx="8229600" cy="1143000"/>
          </a:xfrm>
        </p:spPr>
        <p:txBody>
          <a:bodyPr/>
          <a:lstStyle/>
          <a:p>
            <a:r>
              <a:rPr lang="en-US" b="1" dirty="0"/>
              <a:t>CONNECTIVITY</a:t>
            </a:r>
          </a:p>
        </p:txBody>
      </p:sp>
    </p:spTree>
    <p:extLst>
      <p:ext uri="{BB962C8B-B14F-4D97-AF65-F5344CB8AC3E}">
        <p14:creationId xmlns:p14="http://schemas.microsoft.com/office/powerpoint/2010/main" val="2083290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User Connectivity Network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267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Minimize cross group edges, maximize inner group edges.</a:t>
            </a:r>
          </a:p>
        </p:txBody>
      </p:sp>
    </p:spTree>
    <p:extLst>
      <p:ext uri="{BB962C8B-B14F-4D97-AF65-F5344CB8AC3E}">
        <p14:creationId xmlns:p14="http://schemas.microsoft.com/office/powerpoint/2010/main" val="3042912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Motivation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79" y="2743200"/>
            <a:ext cx="1066800" cy="10668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40579" y="1553825"/>
            <a:ext cx="3505200" cy="1049169"/>
            <a:chOff x="762000" y="2227430"/>
            <a:chExt cx="3505200" cy="1049169"/>
          </a:xfrm>
        </p:grpSpPr>
        <p:sp>
          <p:nvSpPr>
            <p:cNvPr id="7" name="Speech Bubble: Rectangle 6"/>
            <p:cNvSpPr/>
            <p:nvPr/>
          </p:nvSpPr>
          <p:spPr>
            <a:xfrm>
              <a:off x="762000" y="2227430"/>
              <a:ext cx="3505200" cy="1049169"/>
            </a:xfrm>
            <a:prstGeom prst="wedgeRectCallout">
              <a:avLst>
                <a:gd name="adj1" fmla="val -8563"/>
                <a:gd name="adj2" fmla="val 8968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174"/>
            <a:stretch/>
          </p:blipFill>
          <p:spPr>
            <a:xfrm>
              <a:off x="856988" y="2284797"/>
              <a:ext cx="3300367" cy="984183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05" y="4102927"/>
            <a:ext cx="1078673" cy="107867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4697" y="5393849"/>
            <a:ext cx="3429000" cy="1192963"/>
            <a:chOff x="0" y="5457045"/>
            <a:chExt cx="3429000" cy="1192963"/>
          </a:xfrm>
        </p:grpSpPr>
        <p:sp>
          <p:nvSpPr>
            <p:cNvPr id="8" name="Speech Bubble: Rectangle 7"/>
            <p:cNvSpPr/>
            <p:nvPr/>
          </p:nvSpPr>
          <p:spPr>
            <a:xfrm>
              <a:off x="0" y="5457045"/>
              <a:ext cx="3429000" cy="1192963"/>
            </a:xfrm>
            <a:prstGeom prst="wedgeRectCallout">
              <a:avLst>
                <a:gd name="adj1" fmla="val 9530"/>
                <a:gd name="adj2" fmla="val -8990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110"/>
            <a:stretch/>
          </p:blipFill>
          <p:spPr>
            <a:xfrm>
              <a:off x="52433" y="5551019"/>
              <a:ext cx="3300367" cy="99060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306" y="2578927"/>
            <a:ext cx="1231073" cy="1231073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5562600" y="1607372"/>
            <a:ext cx="3429000" cy="1192963"/>
            <a:chOff x="5410200" y="4853587"/>
            <a:chExt cx="3429000" cy="1192963"/>
          </a:xfrm>
        </p:grpSpPr>
        <p:sp>
          <p:nvSpPr>
            <p:cNvPr id="43" name="Speech Bubble: Rectangle 42"/>
            <p:cNvSpPr/>
            <p:nvPr/>
          </p:nvSpPr>
          <p:spPr>
            <a:xfrm>
              <a:off x="5410200" y="4853587"/>
              <a:ext cx="3429000" cy="1192963"/>
            </a:xfrm>
            <a:prstGeom prst="wedgeRectCallout">
              <a:avLst>
                <a:gd name="adj1" fmla="val -61484"/>
                <a:gd name="adj2" fmla="val 525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9431" y="4943990"/>
              <a:ext cx="3331280" cy="1024425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46" y="4102926"/>
            <a:ext cx="1078673" cy="107867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486400" y="5429254"/>
            <a:ext cx="3505200" cy="1049169"/>
            <a:chOff x="5435357" y="3433335"/>
            <a:chExt cx="3505200" cy="1049169"/>
          </a:xfrm>
        </p:grpSpPr>
        <p:sp>
          <p:nvSpPr>
            <p:cNvPr id="55" name="Speech Bubble: Rectangle 54"/>
            <p:cNvSpPr/>
            <p:nvPr/>
          </p:nvSpPr>
          <p:spPr>
            <a:xfrm>
              <a:off x="5435357" y="3433335"/>
              <a:ext cx="3505200" cy="1049169"/>
            </a:xfrm>
            <a:prstGeom prst="wedgeRectCallout">
              <a:avLst>
                <a:gd name="adj1" fmla="val -30397"/>
                <a:gd name="adj2" fmla="val -9030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1336" y="3575939"/>
              <a:ext cx="3454675" cy="8022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2636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User Connectivity Network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267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Minimize cross group edges, maximize inner group edges.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      RT unedited,     RT edited,      Mention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660652"/>
            <a:ext cx="533400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895" y="2660652"/>
            <a:ext cx="520705" cy="520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67" y="2660652"/>
            <a:ext cx="542492" cy="52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62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User Connectivity Network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1752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Minimize cross group edges, maximize inner group edges.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      RT unedited,     RT edited,      Mention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660652"/>
            <a:ext cx="533400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895" y="2660652"/>
            <a:ext cx="520705" cy="520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67" y="2660652"/>
            <a:ext cx="542492" cy="527052"/>
          </a:xfrm>
          <a:prstGeom prst="rect">
            <a:avLst/>
          </a:prstGeom>
        </p:spPr>
      </p:pic>
      <p:sp>
        <p:nvSpPr>
          <p:cNvPr id="2" name="Right Brace 1"/>
          <p:cNvSpPr/>
          <p:nvPr/>
        </p:nvSpPr>
        <p:spPr>
          <a:xfrm rot="5400000">
            <a:off x="2133600" y="1983320"/>
            <a:ext cx="389465" cy="2810933"/>
          </a:xfrm>
          <a:prstGeom prst="rightBrace">
            <a:avLst>
              <a:gd name="adj1" fmla="val 8333"/>
              <a:gd name="adj2" fmla="val 49699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39798" y="3878824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may imply endorsement</a:t>
            </a:r>
          </a:p>
          <a:p>
            <a:pPr algn="ctr"/>
            <a:r>
              <a:rPr lang="en-US" b="1" dirty="0">
                <a:highlight>
                  <a:srgbClr val="FFFF00"/>
                </a:highlight>
              </a:rPr>
              <a:t>(+)</a:t>
            </a:r>
          </a:p>
        </p:txBody>
      </p:sp>
    </p:spTree>
    <p:extLst>
      <p:ext uri="{BB962C8B-B14F-4D97-AF65-F5344CB8AC3E}">
        <p14:creationId xmlns:p14="http://schemas.microsoft.com/office/powerpoint/2010/main" val="2214933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User Connectivity Network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1752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Minimize cross group edges, maximize inner group edges.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      RT unedited,     RT edited,      Mention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660652"/>
            <a:ext cx="533400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895" y="2660652"/>
            <a:ext cx="520705" cy="520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67" y="2660652"/>
            <a:ext cx="542492" cy="527052"/>
          </a:xfrm>
          <a:prstGeom prst="rect">
            <a:avLst/>
          </a:prstGeom>
        </p:spPr>
      </p:pic>
      <p:sp>
        <p:nvSpPr>
          <p:cNvPr id="2" name="Right Brace 1"/>
          <p:cNvSpPr/>
          <p:nvPr/>
        </p:nvSpPr>
        <p:spPr>
          <a:xfrm rot="5400000">
            <a:off x="2133600" y="1983320"/>
            <a:ext cx="389465" cy="2810933"/>
          </a:xfrm>
          <a:prstGeom prst="rightBrace">
            <a:avLst>
              <a:gd name="adj1" fmla="val 8333"/>
              <a:gd name="adj2" fmla="val 49699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5400000">
            <a:off x="6015566" y="1147233"/>
            <a:ext cx="389465" cy="4495800"/>
          </a:xfrm>
          <a:prstGeom prst="rightBrace">
            <a:avLst>
              <a:gd name="adj1" fmla="val 8333"/>
              <a:gd name="adj2" fmla="val 49699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59247" y="3872477"/>
            <a:ext cx="4378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[may] or [may not] imply endorsement</a:t>
            </a:r>
          </a:p>
          <a:p>
            <a:pPr algn="ctr"/>
            <a:r>
              <a:rPr lang="en-US" b="1" dirty="0">
                <a:highlight>
                  <a:srgbClr val="FFFF00"/>
                </a:highlight>
              </a:rPr>
              <a:t>+/-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9798" y="3878824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may imply endorsement</a:t>
            </a:r>
          </a:p>
          <a:p>
            <a:pPr algn="ctr"/>
            <a:r>
              <a:rPr lang="en-US" b="1" dirty="0"/>
              <a:t>(+)</a:t>
            </a:r>
          </a:p>
        </p:txBody>
      </p:sp>
    </p:spTree>
    <p:extLst>
      <p:ext uri="{BB962C8B-B14F-4D97-AF65-F5344CB8AC3E}">
        <p14:creationId xmlns:p14="http://schemas.microsoft.com/office/powerpoint/2010/main" val="1124132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User Connectivity Network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1752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/>
              <a:t>Minimize cross group </a:t>
            </a:r>
            <a:r>
              <a:rPr lang="en-US" altLang="en-US" dirty="0"/>
              <a:t>edges</a:t>
            </a:r>
            <a:r>
              <a:rPr lang="en-US" altLang="en-US" b="1" dirty="0"/>
              <a:t>, maximize inner group </a:t>
            </a:r>
            <a:r>
              <a:rPr lang="en-US" altLang="en-US" dirty="0"/>
              <a:t>edges</a:t>
            </a:r>
            <a:r>
              <a:rPr lang="en-US" altLang="en-US" b="1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      </a:t>
            </a:r>
            <a:r>
              <a:rPr lang="en-US" altLang="en-US" dirty="0">
                <a:highlight>
                  <a:srgbClr val="FFFF00"/>
                </a:highlight>
              </a:rPr>
              <a:t>RT unedited</a:t>
            </a:r>
            <a:r>
              <a:rPr lang="en-US" altLang="en-US" dirty="0"/>
              <a:t>,     RT edited,      Mention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660652"/>
            <a:ext cx="533400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895" y="2660652"/>
            <a:ext cx="520705" cy="520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67" y="2660652"/>
            <a:ext cx="542492" cy="527052"/>
          </a:xfrm>
          <a:prstGeom prst="rect">
            <a:avLst/>
          </a:prstGeom>
        </p:spPr>
      </p:pic>
      <p:sp>
        <p:nvSpPr>
          <p:cNvPr id="2" name="Right Brace 1"/>
          <p:cNvSpPr/>
          <p:nvPr/>
        </p:nvSpPr>
        <p:spPr>
          <a:xfrm rot="5400000">
            <a:off x="2133600" y="1983320"/>
            <a:ext cx="389465" cy="2810933"/>
          </a:xfrm>
          <a:prstGeom prst="rightBrace">
            <a:avLst>
              <a:gd name="adj1" fmla="val 8333"/>
              <a:gd name="adj2" fmla="val 49699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39798" y="3878824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may imply endorsement</a:t>
            </a:r>
          </a:p>
        </p:txBody>
      </p:sp>
      <p:sp>
        <p:nvSpPr>
          <p:cNvPr id="10" name="Right Brace 9"/>
          <p:cNvSpPr/>
          <p:nvPr/>
        </p:nvSpPr>
        <p:spPr>
          <a:xfrm rot="5400000">
            <a:off x="6015566" y="1147233"/>
            <a:ext cx="389465" cy="4495800"/>
          </a:xfrm>
          <a:prstGeom prst="rightBrace">
            <a:avLst>
              <a:gd name="adj1" fmla="val 8333"/>
              <a:gd name="adj2" fmla="val 49699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59247" y="3872477"/>
            <a:ext cx="4378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[may] or [may not] imply endorsement</a:t>
            </a:r>
          </a:p>
          <a:p>
            <a:pPr algn="ctr"/>
            <a:r>
              <a:rPr lang="en-US" b="1" dirty="0"/>
              <a:t>+/-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 follow the </a:t>
            </a:r>
            <a:r>
              <a:rPr lang="en-US" sz="3200" b="1" dirty="0"/>
              <a:t>1</a:t>
            </a:r>
            <a:r>
              <a:rPr lang="en-US" sz="3200" b="1" baseline="30000" dirty="0"/>
              <a:t>st</a:t>
            </a:r>
            <a:r>
              <a:rPr lang="en-US" sz="3200" b="1" dirty="0"/>
              <a:t> objective</a:t>
            </a:r>
            <a:r>
              <a:rPr lang="en-US" sz="3200" dirty="0"/>
              <a:t>, we need to stick to the </a:t>
            </a:r>
            <a:r>
              <a:rPr lang="en-US" sz="3200" dirty="0">
                <a:highlight>
                  <a:srgbClr val="FFFF00"/>
                </a:highlight>
              </a:rPr>
              <a:t>positive</a:t>
            </a:r>
            <a:r>
              <a:rPr lang="en-US" sz="3200" dirty="0"/>
              <a:t> edges.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9798" y="3878824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may imply endorsement</a:t>
            </a:r>
          </a:p>
          <a:p>
            <a:pPr algn="ctr"/>
            <a:r>
              <a:rPr lang="en-US" b="1" dirty="0">
                <a:highlight>
                  <a:srgbClr val="FFFF00"/>
                </a:highlight>
              </a:rPr>
              <a:t>(+)</a:t>
            </a:r>
          </a:p>
        </p:txBody>
      </p:sp>
    </p:spTree>
    <p:extLst>
      <p:ext uri="{BB962C8B-B14F-4D97-AF65-F5344CB8AC3E}">
        <p14:creationId xmlns:p14="http://schemas.microsoft.com/office/powerpoint/2010/main" val="1672464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User Connectivity Network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1752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/>
              <a:t>Minimize cross group </a:t>
            </a:r>
            <a:r>
              <a:rPr lang="en-US" altLang="en-US" dirty="0"/>
              <a:t>edges</a:t>
            </a:r>
            <a:r>
              <a:rPr lang="en-US" altLang="en-US" b="1" dirty="0"/>
              <a:t>, maximize inner group </a:t>
            </a:r>
            <a:r>
              <a:rPr lang="en-US" altLang="en-US" dirty="0"/>
              <a:t>edges</a:t>
            </a:r>
            <a:r>
              <a:rPr lang="en-US" altLang="en-US" b="1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      </a:t>
            </a:r>
            <a:r>
              <a:rPr lang="en-US" altLang="en-US" dirty="0">
                <a:highlight>
                  <a:srgbClr val="FFFF00"/>
                </a:highlight>
              </a:rPr>
              <a:t>RT unedited</a:t>
            </a:r>
            <a:r>
              <a:rPr lang="en-US" altLang="en-US" dirty="0"/>
              <a:t>,     RT edited,      Mention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660652"/>
            <a:ext cx="533400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895" y="2660652"/>
            <a:ext cx="520705" cy="520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67" y="2660652"/>
            <a:ext cx="542492" cy="527052"/>
          </a:xfrm>
          <a:prstGeom prst="rect">
            <a:avLst/>
          </a:prstGeom>
        </p:spPr>
      </p:pic>
      <p:sp>
        <p:nvSpPr>
          <p:cNvPr id="2" name="Right Brace 1"/>
          <p:cNvSpPr/>
          <p:nvPr/>
        </p:nvSpPr>
        <p:spPr>
          <a:xfrm rot="5400000">
            <a:off x="2133600" y="1983320"/>
            <a:ext cx="389465" cy="2810933"/>
          </a:xfrm>
          <a:prstGeom prst="rightBrace">
            <a:avLst>
              <a:gd name="adj1" fmla="val 8333"/>
              <a:gd name="adj2" fmla="val 49699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39798" y="3878824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may imply endorsement</a:t>
            </a:r>
          </a:p>
        </p:txBody>
      </p:sp>
      <p:sp>
        <p:nvSpPr>
          <p:cNvPr id="10" name="Right Brace 9"/>
          <p:cNvSpPr/>
          <p:nvPr/>
        </p:nvSpPr>
        <p:spPr>
          <a:xfrm rot="5400000">
            <a:off x="6015566" y="1147233"/>
            <a:ext cx="389465" cy="4495800"/>
          </a:xfrm>
          <a:prstGeom prst="rightBrace">
            <a:avLst>
              <a:gd name="adj1" fmla="val 8333"/>
              <a:gd name="adj2" fmla="val 49699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59247" y="3872477"/>
            <a:ext cx="4378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[may] or [may not] imply endorsement</a:t>
            </a:r>
          </a:p>
          <a:p>
            <a:pPr algn="ctr"/>
            <a:r>
              <a:rPr lang="en-US" b="1" dirty="0"/>
              <a:t>+/-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 follow the </a:t>
            </a:r>
            <a:r>
              <a:rPr lang="en-US" sz="3200" b="1" dirty="0"/>
              <a:t>1</a:t>
            </a:r>
            <a:r>
              <a:rPr lang="en-US" sz="3200" b="1" baseline="30000" dirty="0"/>
              <a:t>st</a:t>
            </a:r>
            <a:r>
              <a:rPr lang="en-US" sz="3200" b="1" dirty="0"/>
              <a:t> objective</a:t>
            </a:r>
            <a:r>
              <a:rPr lang="en-US" sz="3200" dirty="0"/>
              <a:t>, we need to stick to the </a:t>
            </a:r>
            <a:r>
              <a:rPr lang="en-US" sz="3200" dirty="0">
                <a:highlight>
                  <a:srgbClr val="FFFF00"/>
                </a:highlight>
              </a:rPr>
              <a:t>positive</a:t>
            </a:r>
            <a:r>
              <a:rPr lang="en-US" sz="3200" dirty="0"/>
              <a:t> edges.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9798" y="3878824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may imply endorsement</a:t>
            </a:r>
          </a:p>
          <a:p>
            <a:pPr algn="ctr"/>
            <a:r>
              <a:rPr lang="en-US" b="1" dirty="0">
                <a:highlight>
                  <a:srgbClr val="FFFF00"/>
                </a:highlight>
              </a:rPr>
              <a:t>(+)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74481" y="304731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0790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tr-TR" altLang="en-US" sz="4000" b="1" dirty="0" err="1"/>
              <a:t>Retweet</a:t>
            </a:r>
            <a:r>
              <a:rPr lang="en-US" altLang="en-US" sz="4000" b="1" dirty="0"/>
              <a:t> Unedited</a:t>
            </a:r>
            <a:r>
              <a:rPr lang="tr-TR" altLang="en-US" sz="4000" b="1" dirty="0"/>
              <a:t> Network</a:t>
            </a:r>
            <a:endParaRPr lang="en-US" altLang="en-US" sz="40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22" y="2120900"/>
            <a:ext cx="7597355" cy="379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5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tr-TR" altLang="en-US" dirty="0" err="1"/>
              <a:t>Retweet</a:t>
            </a:r>
            <a:r>
              <a:rPr lang="en-US" altLang="en-US" b="1" dirty="0"/>
              <a:t> </a:t>
            </a:r>
            <a:r>
              <a:rPr lang="en-US" altLang="en-US" sz="3200" dirty="0"/>
              <a:t>Unedited</a:t>
            </a:r>
            <a:r>
              <a:rPr lang="tr-TR" altLang="en-US" dirty="0"/>
              <a:t> Network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800" dirty="0"/>
              <a:t>Output of </a:t>
            </a:r>
            <a:r>
              <a:rPr lang="en-US" altLang="en-US" sz="2800" b="1" dirty="0" err="1"/>
              <a:t>Gephi</a:t>
            </a:r>
            <a:r>
              <a:rPr lang="en-US" altLang="en-US" sz="2800" dirty="0"/>
              <a:t> </a:t>
            </a:r>
            <a:r>
              <a:rPr lang="en-US" altLang="en-US" sz="2800" b="1" dirty="0" err="1"/>
              <a:t>forceatlas</a:t>
            </a:r>
            <a:r>
              <a:rPr lang="en-US" altLang="en-US" sz="2800" dirty="0"/>
              <a:t> network visualization.</a:t>
            </a:r>
            <a:endParaRPr lang="en-US" altLang="en-US" sz="28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22" y="2120900"/>
            <a:ext cx="7597355" cy="379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67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tr-TR" altLang="en-US" dirty="0" err="1"/>
              <a:t>Retweet</a:t>
            </a:r>
            <a:r>
              <a:rPr lang="en-US" altLang="en-US" b="1" dirty="0"/>
              <a:t> </a:t>
            </a:r>
            <a:r>
              <a:rPr lang="en-US" altLang="en-US" sz="3200" dirty="0"/>
              <a:t>Unedited</a:t>
            </a:r>
            <a:r>
              <a:rPr lang="tr-TR" altLang="en-US" dirty="0"/>
              <a:t> Network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800" dirty="0"/>
              <a:t>Each </a:t>
            </a:r>
            <a:r>
              <a:rPr lang="en-US" altLang="en-US" sz="2800" dirty="0">
                <a:solidFill>
                  <a:srgbClr val="FF0000"/>
                </a:solidFill>
              </a:rPr>
              <a:t>c</a:t>
            </a:r>
            <a:r>
              <a:rPr lang="en-US" altLang="en-US" sz="2800" dirty="0">
                <a:solidFill>
                  <a:srgbClr val="FFFF00"/>
                </a:solidFill>
              </a:rPr>
              <a:t>o</a:t>
            </a:r>
            <a:r>
              <a:rPr lang="en-US" altLang="en-US" sz="2800" dirty="0">
                <a:solidFill>
                  <a:srgbClr val="92D050"/>
                </a:solidFill>
              </a:rPr>
              <a:t>l</a:t>
            </a:r>
            <a:r>
              <a:rPr lang="en-US" altLang="en-US" sz="2800" dirty="0">
                <a:solidFill>
                  <a:srgbClr val="FFC000"/>
                </a:solidFill>
              </a:rPr>
              <a:t>o</a:t>
            </a:r>
            <a:r>
              <a:rPr lang="en-US" altLang="en-US" sz="2800" dirty="0">
                <a:solidFill>
                  <a:srgbClr val="7030A0"/>
                </a:solidFill>
              </a:rPr>
              <a:t>r</a:t>
            </a:r>
            <a:r>
              <a:rPr lang="en-US" altLang="en-US" sz="2800" dirty="0"/>
              <a:t> represents a given </a:t>
            </a:r>
            <a:r>
              <a:rPr lang="en-US" altLang="en-US" sz="2800" b="1" dirty="0"/>
              <a:t>political orientation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22" y="2120900"/>
            <a:ext cx="7597355" cy="379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62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05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altLang="en-US" dirty="0" err="1"/>
              <a:t>Retweets</a:t>
            </a:r>
            <a:r>
              <a:rPr lang="tr-TR" altLang="en-US" dirty="0"/>
              <a:t> </a:t>
            </a:r>
            <a:r>
              <a:rPr lang="tr-TR" altLang="en-US" dirty="0" err="1"/>
              <a:t>without</a:t>
            </a:r>
            <a:r>
              <a:rPr lang="tr-TR" altLang="en-US" dirty="0"/>
              <a:t> </a:t>
            </a:r>
            <a:r>
              <a:rPr lang="tr-TR" altLang="en-US" dirty="0" err="1"/>
              <a:t>edits</a:t>
            </a:r>
            <a:r>
              <a:rPr lang="tr-TR" altLang="en-US" dirty="0"/>
              <a:t> </a:t>
            </a:r>
            <a:r>
              <a:rPr lang="tr-TR" altLang="en-US" dirty="0" err="1"/>
              <a:t>imply</a:t>
            </a:r>
            <a:r>
              <a:rPr lang="tr-TR" altLang="en-US" dirty="0"/>
              <a:t> </a:t>
            </a:r>
            <a:r>
              <a:rPr lang="tr-TR" altLang="en-US" dirty="0" err="1"/>
              <a:t>endorsement</a:t>
            </a:r>
            <a:r>
              <a:rPr lang="tr-TR" altLang="en-US" dirty="0"/>
              <a:t>!</a:t>
            </a:r>
            <a:endParaRPr lang="en-US" altLang="en-US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22" y="2120900"/>
            <a:ext cx="7597355" cy="3791857"/>
          </a:xfrm>
          <a:prstGeom prst="rect">
            <a:avLst/>
          </a:prstGeom>
        </p:spPr>
      </p:pic>
      <p:sp>
        <p:nvSpPr>
          <p:cNvPr id="7" name="Serbest Form 6"/>
          <p:cNvSpPr/>
          <p:nvPr/>
        </p:nvSpPr>
        <p:spPr>
          <a:xfrm>
            <a:off x="2362200" y="2264229"/>
            <a:ext cx="1371600" cy="1326828"/>
          </a:xfrm>
          <a:custGeom>
            <a:avLst/>
            <a:gdLst>
              <a:gd name="connsiteX0" fmla="*/ 1190171 w 1374818"/>
              <a:gd name="connsiteY0" fmla="*/ 0 h 1098228"/>
              <a:gd name="connsiteX1" fmla="*/ 1277257 w 1374818"/>
              <a:gd name="connsiteY1" fmla="*/ 1001486 h 1098228"/>
              <a:gd name="connsiteX2" fmla="*/ 0 w 1374818"/>
              <a:gd name="connsiteY2" fmla="*/ 1001486 h 109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4818" h="1098228">
                <a:moveTo>
                  <a:pt x="1190171" y="0"/>
                </a:moveTo>
                <a:cubicBezTo>
                  <a:pt x="1332895" y="417286"/>
                  <a:pt x="1475619" y="834572"/>
                  <a:pt x="1277257" y="1001486"/>
                </a:cubicBezTo>
                <a:cubicBezTo>
                  <a:pt x="1078895" y="1168400"/>
                  <a:pt x="314476" y="1086153"/>
                  <a:pt x="0" y="1001486"/>
                </a:cubicBezTo>
              </a:path>
            </a:pathLst>
          </a:custGeom>
          <a:ln w="57150">
            <a:solidFill>
              <a:srgbClr val="FFC00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erbest Form 7"/>
          <p:cNvSpPr/>
          <p:nvPr/>
        </p:nvSpPr>
        <p:spPr>
          <a:xfrm>
            <a:off x="1291771" y="3640081"/>
            <a:ext cx="3328481" cy="2264723"/>
          </a:xfrm>
          <a:custGeom>
            <a:avLst/>
            <a:gdLst>
              <a:gd name="connsiteX0" fmla="*/ 0 w 3328481"/>
              <a:gd name="connsiteY0" fmla="*/ 10262 h 2264723"/>
              <a:gd name="connsiteX1" fmla="*/ 2322286 w 3328481"/>
              <a:gd name="connsiteY1" fmla="*/ 82834 h 2264723"/>
              <a:gd name="connsiteX2" fmla="*/ 3193143 w 3328481"/>
              <a:gd name="connsiteY2" fmla="*/ 619862 h 2264723"/>
              <a:gd name="connsiteX3" fmla="*/ 3236686 w 3328481"/>
              <a:gd name="connsiteY3" fmla="*/ 1374605 h 2264723"/>
              <a:gd name="connsiteX4" fmla="*/ 2322286 w 3328481"/>
              <a:gd name="connsiteY4" fmla="*/ 1969691 h 2264723"/>
              <a:gd name="connsiteX5" fmla="*/ 1262743 w 3328481"/>
              <a:gd name="connsiteY5" fmla="*/ 2259977 h 226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8481" h="2264723">
                <a:moveTo>
                  <a:pt x="0" y="10262"/>
                </a:moveTo>
                <a:cubicBezTo>
                  <a:pt x="895048" y="-4252"/>
                  <a:pt x="1790096" y="-18766"/>
                  <a:pt x="2322286" y="82834"/>
                </a:cubicBezTo>
                <a:cubicBezTo>
                  <a:pt x="2854476" y="184434"/>
                  <a:pt x="3040743" y="404567"/>
                  <a:pt x="3193143" y="619862"/>
                </a:cubicBezTo>
                <a:cubicBezTo>
                  <a:pt x="3345543" y="835157"/>
                  <a:pt x="3381829" y="1149634"/>
                  <a:pt x="3236686" y="1374605"/>
                </a:cubicBezTo>
                <a:cubicBezTo>
                  <a:pt x="3091543" y="1599576"/>
                  <a:pt x="2651276" y="1822129"/>
                  <a:pt x="2322286" y="1969691"/>
                </a:cubicBezTo>
                <a:cubicBezTo>
                  <a:pt x="1993296" y="2117253"/>
                  <a:pt x="1562705" y="2296263"/>
                  <a:pt x="1262743" y="2259977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erbest Form 8"/>
          <p:cNvSpPr/>
          <p:nvPr/>
        </p:nvSpPr>
        <p:spPr>
          <a:xfrm>
            <a:off x="4413913" y="2184400"/>
            <a:ext cx="3050016" cy="2023940"/>
          </a:xfrm>
          <a:custGeom>
            <a:avLst/>
            <a:gdLst>
              <a:gd name="connsiteX0" fmla="*/ 85516 w 3050016"/>
              <a:gd name="connsiteY0" fmla="*/ 29029 h 2023940"/>
              <a:gd name="connsiteX1" fmla="*/ 41973 w 3050016"/>
              <a:gd name="connsiteY1" fmla="*/ 1393372 h 2023940"/>
              <a:gd name="connsiteX2" fmla="*/ 608030 w 3050016"/>
              <a:gd name="connsiteY2" fmla="*/ 1988458 h 2023940"/>
              <a:gd name="connsiteX3" fmla="*/ 2059458 w 3050016"/>
              <a:gd name="connsiteY3" fmla="*/ 1741715 h 2023940"/>
              <a:gd name="connsiteX4" fmla="*/ 3031916 w 3050016"/>
              <a:gd name="connsiteY4" fmla="*/ 0 h 202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0016" h="2023940">
                <a:moveTo>
                  <a:pt x="85516" y="29029"/>
                </a:moveTo>
                <a:cubicBezTo>
                  <a:pt x="20201" y="547915"/>
                  <a:pt x="-45113" y="1066801"/>
                  <a:pt x="41973" y="1393372"/>
                </a:cubicBezTo>
                <a:cubicBezTo>
                  <a:pt x="129059" y="1719944"/>
                  <a:pt x="271783" y="1930401"/>
                  <a:pt x="608030" y="1988458"/>
                </a:cubicBezTo>
                <a:cubicBezTo>
                  <a:pt x="944277" y="2046515"/>
                  <a:pt x="1655477" y="2073125"/>
                  <a:pt x="2059458" y="1741715"/>
                </a:cubicBezTo>
                <a:cubicBezTo>
                  <a:pt x="2463439" y="1410305"/>
                  <a:pt x="3172221" y="210457"/>
                  <a:pt x="3031916" y="0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erbest Form 9"/>
          <p:cNvSpPr/>
          <p:nvPr/>
        </p:nvSpPr>
        <p:spPr>
          <a:xfrm>
            <a:off x="5195578" y="3882572"/>
            <a:ext cx="3121108" cy="2061028"/>
          </a:xfrm>
          <a:custGeom>
            <a:avLst/>
            <a:gdLst>
              <a:gd name="connsiteX0" fmla="*/ 3121108 w 3121108"/>
              <a:gd name="connsiteY0" fmla="*/ 0 h 2061028"/>
              <a:gd name="connsiteX1" fmla="*/ 813336 w 3121108"/>
              <a:gd name="connsiteY1" fmla="*/ 478971 h 2061028"/>
              <a:gd name="connsiteX2" fmla="*/ 536 w 3121108"/>
              <a:gd name="connsiteY2" fmla="*/ 1059543 h 2061028"/>
              <a:gd name="connsiteX3" fmla="*/ 711736 w 3121108"/>
              <a:gd name="connsiteY3" fmla="*/ 1770743 h 2061028"/>
              <a:gd name="connsiteX4" fmla="*/ 2047051 w 3121108"/>
              <a:gd name="connsiteY4" fmla="*/ 2061028 h 206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1108" h="2061028">
                <a:moveTo>
                  <a:pt x="3121108" y="0"/>
                </a:moveTo>
                <a:cubicBezTo>
                  <a:pt x="2227269" y="151190"/>
                  <a:pt x="1333431" y="302381"/>
                  <a:pt x="813336" y="478971"/>
                </a:cubicBezTo>
                <a:cubicBezTo>
                  <a:pt x="293241" y="655561"/>
                  <a:pt x="17469" y="844248"/>
                  <a:pt x="536" y="1059543"/>
                </a:cubicBezTo>
                <a:cubicBezTo>
                  <a:pt x="-16397" y="1274838"/>
                  <a:pt x="370650" y="1603829"/>
                  <a:pt x="711736" y="1770743"/>
                </a:cubicBezTo>
                <a:cubicBezTo>
                  <a:pt x="1052822" y="1937657"/>
                  <a:pt x="1549936" y="1999342"/>
                  <a:pt x="2047051" y="2061028"/>
                </a:cubicBezTo>
              </a:path>
            </a:pathLst>
          </a:custGeom>
          <a:noFill/>
          <a:ln w="5715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tr-TR" altLang="en-US" dirty="0" err="1"/>
              <a:t>Retweet</a:t>
            </a:r>
            <a:r>
              <a:rPr lang="en-US" altLang="en-US" dirty="0"/>
              <a:t> Unedited</a:t>
            </a:r>
            <a:r>
              <a:rPr lang="tr-TR" altLang="en-US" dirty="0"/>
              <a:t> Network</a:t>
            </a:r>
            <a:endParaRPr lang="en-US" altLang="en-US" dirty="0"/>
          </a:p>
        </p:txBody>
      </p:sp>
      <p:sp>
        <p:nvSpPr>
          <p:cNvPr id="12" name="Patlama 1 11"/>
          <p:cNvSpPr/>
          <p:nvPr/>
        </p:nvSpPr>
        <p:spPr>
          <a:xfrm>
            <a:off x="420495" y="2162293"/>
            <a:ext cx="2845889" cy="1854535"/>
          </a:xfrm>
          <a:prstGeom prst="irregularSeal1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Modular </a:t>
            </a:r>
            <a:r>
              <a:rPr lang="tr-TR" dirty="0" err="1"/>
              <a:t>Structure</a:t>
            </a:r>
            <a:r>
              <a:rPr lang="tr-TR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975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RT edited + </a:t>
            </a:r>
            <a:r>
              <a:rPr lang="tr-TR" altLang="en-US" dirty="0" err="1"/>
              <a:t>Mention</a:t>
            </a:r>
            <a:r>
              <a:rPr lang="tr-TR" altLang="en-US" dirty="0"/>
              <a:t> Network</a:t>
            </a:r>
            <a:endParaRPr lang="en-US" alt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199"/>
            <a:ext cx="7924800" cy="41039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44827" y="1600199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8684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Motivation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55838" y="1588452"/>
            <a:ext cx="3238293" cy="1115504"/>
            <a:chOff x="4953000" y="1609015"/>
            <a:chExt cx="2819400" cy="1049169"/>
          </a:xfrm>
        </p:grpSpPr>
        <p:sp>
          <p:nvSpPr>
            <p:cNvPr id="17" name="Speech Bubble: Rectangle 16"/>
            <p:cNvSpPr/>
            <p:nvPr/>
          </p:nvSpPr>
          <p:spPr>
            <a:xfrm>
              <a:off x="4953000" y="1609015"/>
              <a:ext cx="2819400" cy="1049169"/>
            </a:xfrm>
            <a:prstGeom prst="wedgeRectCallout">
              <a:avLst>
                <a:gd name="adj1" fmla="val 48431"/>
                <a:gd name="adj2" fmla="val 8778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" b="32271"/>
            <a:stretch/>
          </p:blipFill>
          <p:spPr>
            <a:xfrm>
              <a:off x="5065295" y="1640948"/>
              <a:ext cx="2554705" cy="1001001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2438400" y="1267003"/>
            <a:ext cx="3505200" cy="1049169"/>
            <a:chOff x="762000" y="2227430"/>
            <a:chExt cx="3505200" cy="1049169"/>
          </a:xfrm>
        </p:grpSpPr>
        <p:sp>
          <p:nvSpPr>
            <p:cNvPr id="7" name="Speech Bubble: Rectangle 6"/>
            <p:cNvSpPr/>
            <p:nvPr/>
          </p:nvSpPr>
          <p:spPr>
            <a:xfrm>
              <a:off x="762000" y="2227430"/>
              <a:ext cx="3505200" cy="1049169"/>
            </a:xfrm>
            <a:prstGeom prst="wedgeRectCallout">
              <a:avLst>
                <a:gd name="adj1" fmla="val 3346"/>
                <a:gd name="adj2" fmla="val 8873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174"/>
            <a:stretch/>
          </p:blipFill>
          <p:spPr>
            <a:xfrm>
              <a:off x="856988" y="2284797"/>
              <a:ext cx="3300367" cy="98418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49446" y="2442384"/>
            <a:ext cx="3413367" cy="1287780"/>
            <a:chOff x="5662305" y="3352800"/>
            <a:chExt cx="3413367" cy="1287780"/>
          </a:xfrm>
        </p:grpSpPr>
        <p:sp>
          <p:nvSpPr>
            <p:cNvPr id="6" name="Speech Bubble: Rectangle 5"/>
            <p:cNvSpPr/>
            <p:nvPr/>
          </p:nvSpPr>
          <p:spPr>
            <a:xfrm>
              <a:off x="5662305" y="3352800"/>
              <a:ext cx="3413367" cy="1287780"/>
            </a:xfrm>
            <a:prstGeom prst="wedgeRectCallout">
              <a:avLst>
                <a:gd name="adj1" fmla="val 63001"/>
                <a:gd name="adj2" fmla="val 4922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189"/>
            <a:stretch/>
          </p:blipFill>
          <p:spPr>
            <a:xfrm>
              <a:off x="5680910" y="3427103"/>
              <a:ext cx="3300367" cy="1182997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116496" y="4859722"/>
            <a:ext cx="3429000" cy="1192963"/>
            <a:chOff x="0" y="5457045"/>
            <a:chExt cx="3429000" cy="1192963"/>
          </a:xfrm>
        </p:grpSpPr>
        <p:sp>
          <p:nvSpPr>
            <p:cNvPr id="8" name="Speech Bubble: Rectangle 7"/>
            <p:cNvSpPr/>
            <p:nvPr/>
          </p:nvSpPr>
          <p:spPr>
            <a:xfrm>
              <a:off x="0" y="5457045"/>
              <a:ext cx="3429000" cy="1192963"/>
            </a:xfrm>
            <a:prstGeom prst="wedgeRectCallout">
              <a:avLst>
                <a:gd name="adj1" fmla="val 39965"/>
                <a:gd name="adj2" fmla="val -865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110"/>
            <a:stretch/>
          </p:blipFill>
          <p:spPr>
            <a:xfrm>
              <a:off x="52433" y="5551019"/>
              <a:ext cx="3300367" cy="99060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10529" y="4220297"/>
            <a:ext cx="3383603" cy="1037587"/>
            <a:chOff x="297404" y="3767940"/>
            <a:chExt cx="3383603" cy="1037587"/>
          </a:xfrm>
        </p:grpSpPr>
        <p:sp>
          <p:nvSpPr>
            <p:cNvPr id="27" name="Speech Bubble: Rectangle 26"/>
            <p:cNvSpPr/>
            <p:nvPr/>
          </p:nvSpPr>
          <p:spPr>
            <a:xfrm>
              <a:off x="297404" y="3767940"/>
              <a:ext cx="3383603" cy="1037587"/>
            </a:xfrm>
            <a:prstGeom prst="wedgeRectCallout">
              <a:avLst>
                <a:gd name="adj1" fmla="val 39965"/>
                <a:gd name="adj2" fmla="val -865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826404"/>
              <a:ext cx="3368813" cy="924929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539460" y="5633855"/>
            <a:ext cx="3302987" cy="1032413"/>
            <a:chOff x="3783613" y="2162314"/>
            <a:chExt cx="3302987" cy="1032413"/>
          </a:xfrm>
        </p:grpSpPr>
        <p:sp>
          <p:nvSpPr>
            <p:cNvPr id="26" name="Speech Bubble: Rectangle 25"/>
            <p:cNvSpPr/>
            <p:nvPr/>
          </p:nvSpPr>
          <p:spPr>
            <a:xfrm>
              <a:off x="3783613" y="2162314"/>
              <a:ext cx="3302987" cy="1032413"/>
            </a:xfrm>
            <a:prstGeom prst="wedgeRectCallout">
              <a:avLst>
                <a:gd name="adj1" fmla="val 39965"/>
                <a:gd name="adj2" fmla="val -865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874" y="2268962"/>
              <a:ext cx="3174470" cy="86543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3524009" y="5707628"/>
            <a:ext cx="3836504" cy="1040563"/>
            <a:chOff x="5867400" y="5310787"/>
            <a:chExt cx="3836504" cy="1040563"/>
          </a:xfrm>
        </p:grpSpPr>
        <p:sp>
          <p:nvSpPr>
            <p:cNvPr id="25" name="Speech Bubble: Rectangle 24"/>
            <p:cNvSpPr/>
            <p:nvPr/>
          </p:nvSpPr>
          <p:spPr>
            <a:xfrm>
              <a:off x="5867400" y="5310787"/>
              <a:ext cx="3836504" cy="1040563"/>
            </a:xfrm>
            <a:prstGeom prst="wedgeRectCallout">
              <a:avLst>
                <a:gd name="adj1" fmla="val 39965"/>
                <a:gd name="adj2" fmla="val -865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488" y="5457347"/>
              <a:ext cx="3572016" cy="78825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1320307" y="4086466"/>
            <a:ext cx="3352800" cy="515504"/>
            <a:chOff x="5715000" y="5158388"/>
            <a:chExt cx="3352800" cy="515504"/>
          </a:xfrm>
        </p:grpSpPr>
        <p:sp>
          <p:nvSpPr>
            <p:cNvPr id="24" name="Speech Bubble: Rectangle 23"/>
            <p:cNvSpPr/>
            <p:nvPr/>
          </p:nvSpPr>
          <p:spPr>
            <a:xfrm>
              <a:off x="5715000" y="5158388"/>
              <a:ext cx="3352800" cy="515504"/>
            </a:xfrm>
            <a:prstGeom prst="wedgeRectCallout">
              <a:avLst>
                <a:gd name="adj1" fmla="val 39965"/>
                <a:gd name="adj2" fmla="val -865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3100" y="5198491"/>
              <a:ext cx="3276600" cy="435297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3972209" y="5263233"/>
            <a:ext cx="2971800" cy="1126695"/>
            <a:chOff x="4465983" y="5707285"/>
            <a:chExt cx="2971800" cy="1126695"/>
          </a:xfrm>
        </p:grpSpPr>
        <p:sp>
          <p:nvSpPr>
            <p:cNvPr id="23" name="Speech Bubble: Rectangle 22"/>
            <p:cNvSpPr/>
            <p:nvPr/>
          </p:nvSpPr>
          <p:spPr>
            <a:xfrm>
              <a:off x="4465983" y="5707285"/>
              <a:ext cx="2971800" cy="1126695"/>
            </a:xfrm>
            <a:prstGeom prst="wedgeRectCallout">
              <a:avLst>
                <a:gd name="adj1" fmla="val -41640"/>
                <a:gd name="adj2" fmla="val -8833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729" y="5765411"/>
              <a:ext cx="2787266" cy="1025094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2146904" y="4845307"/>
            <a:ext cx="3048000" cy="820304"/>
            <a:chOff x="5410200" y="4853588"/>
            <a:chExt cx="3048000" cy="820304"/>
          </a:xfrm>
        </p:grpSpPr>
        <p:sp>
          <p:nvSpPr>
            <p:cNvPr id="22" name="Speech Bubble: Rectangle 21"/>
            <p:cNvSpPr/>
            <p:nvPr/>
          </p:nvSpPr>
          <p:spPr>
            <a:xfrm>
              <a:off x="5410200" y="4853588"/>
              <a:ext cx="3048000" cy="820304"/>
            </a:xfrm>
            <a:prstGeom prst="wedgeRectCallout">
              <a:avLst>
                <a:gd name="adj1" fmla="val 39965"/>
                <a:gd name="adj2" fmla="val -865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369"/>
            <a:stretch/>
          </p:blipFill>
          <p:spPr>
            <a:xfrm>
              <a:off x="5458109" y="4958953"/>
              <a:ext cx="2927460" cy="625121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5420257" y="2440675"/>
            <a:ext cx="3718167" cy="1431495"/>
            <a:chOff x="5257799" y="4701187"/>
            <a:chExt cx="3718167" cy="1431495"/>
          </a:xfrm>
        </p:grpSpPr>
        <p:sp>
          <p:nvSpPr>
            <p:cNvPr id="20" name="Speech Bubble: Rectangle 19"/>
            <p:cNvSpPr/>
            <p:nvPr/>
          </p:nvSpPr>
          <p:spPr>
            <a:xfrm>
              <a:off x="5257799" y="4701187"/>
              <a:ext cx="3718167" cy="1431495"/>
            </a:xfrm>
            <a:prstGeom prst="wedgeRectCallout">
              <a:avLst>
                <a:gd name="adj1" fmla="val -69633"/>
                <a:gd name="adj2" fmla="val 293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0626" y="4819671"/>
              <a:ext cx="3575199" cy="1217925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5556250" y="4019414"/>
            <a:ext cx="3429000" cy="946509"/>
            <a:chOff x="4471135" y="3574281"/>
            <a:chExt cx="3429000" cy="946509"/>
          </a:xfrm>
        </p:grpSpPr>
        <p:sp>
          <p:nvSpPr>
            <p:cNvPr id="45" name="Speech Bubble: Rectangle 44"/>
            <p:cNvSpPr/>
            <p:nvPr/>
          </p:nvSpPr>
          <p:spPr>
            <a:xfrm>
              <a:off x="4471135" y="3574281"/>
              <a:ext cx="3429000" cy="946509"/>
            </a:xfrm>
            <a:prstGeom prst="wedgeRectCallout">
              <a:avLst>
                <a:gd name="adj1" fmla="val -56557"/>
                <a:gd name="adj2" fmla="val -4561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496" y="3629376"/>
              <a:ext cx="3327262" cy="765113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6155627" y="4599655"/>
            <a:ext cx="3429173" cy="655804"/>
            <a:chOff x="5562427" y="5543146"/>
            <a:chExt cx="3429173" cy="655804"/>
          </a:xfrm>
        </p:grpSpPr>
        <p:sp>
          <p:nvSpPr>
            <p:cNvPr id="44" name="Speech Bubble: Rectangle 43"/>
            <p:cNvSpPr/>
            <p:nvPr/>
          </p:nvSpPr>
          <p:spPr>
            <a:xfrm>
              <a:off x="5562600" y="5543146"/>
              <a:ext cx="3429000" cy="655804"/>
            </a:xfrm>
            <a:prstGeom prst="wedgeRectCallout">
              <a:avLst>
                <a:gd name="adj1" fmla="val -77427"/>
                <a:gd name="adj2" fmla="val -15780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427" y="5577647"/>
              <a:ext cx="3360844" cy="48328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6116396" y="1565679"/>
            <a:ext cx="3429000" cy="1192963"/>
            <a:chOff x="5410200" y="4853587"/>
            <a:chExt cx="3429000" cy="1192963"/>
          </a:xfrm>
        </p:grpSpPr>
        <p:sp>
          <p:nvSpPr>
            <p:cNvPr id="43" name="Speech Bubble: Rectangle 42"/>
            <p:cNvSpPr/>
            <p:nvPr/>
          </p:nvSpPr>
          <p:spPr>
            <a:xfrm>
              <a:off x="5410200" y="4853587"/>
              <a:ext cx="3429000" cy="1192963"/>
            </a:xfrm>
            <a:prstGeom prst="wedgeRectCallout">
              <a:avLst>
                <a:gd name="adj1" fmla="val -39165"/>
                <a:gd name="adj2" fmla="val 7339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9431" y="4943990"/>
              <a:ext cx="3331280" cy="1024425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1268896" y="5012122"/>
            <a:ext cx="3429000" cy="1192963"/>
            <a:chOff x="0" y="5457045"/>
            <a:chExt cx="3429000" cy="1192963"/>
          </a:xfrm>
        </p:grpSpPr>
        <p:sp>
          <p:nvSpPr>
            <p:cNvPr id="55" name="Speech Bubble: Rectangle 54"/>
            <p:cNvSpPr/>
            <p:nvPr/>
          </p:nvSpPr>
          <p:spPr>
            <a:xfrm>
              <a:off x="0" y="5457045"/>
              <a:ext cx="3429000" cy="1192963"/>
            </a:xfrm>
            <a:prstGeom prst="wedgeRectCallout">
              <a:avLst>
                <a:gd name="adj1" fmla="val 39965"/>
                <a:gd name="adj2" fmla="val -865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110"/>
            <a:stretch/>
          </p:blipFill>
          <p:spPr>
            <a:xfrm>
              <a:off x="52433" y="5551019"/>
              <a:ext cx="3300367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6093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RT edited + </a:t>
            </a:r>
            <a:r>
              <a:rPr lang="tr-TR" altLang="en-US" dirty="0" err="1"/>
              <a:t>Mention</a:t>
            </a:r>
            <a:r>
              <a:rPr lang="tr-TR" altLang="en-US" dirty="0"/>
              <a:t> Network</a:t>
            </a:r>
            <a:endParaRPr lang="en-US" alt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199"/>
            <a:ext cx="7924800" cy="4103915"/>
          </a:xfrm>
          <a:prstGeom prst="rect">
            <a:avLst/>
          </a:prstGeom>
          <a:effectLst/>
        </p:spPr>
      </p:pic>
      <p:sp>
        <p:nvSpPr>
          <p:cNvPr id="3" name="Dikdörtgen Belirtme Çizgisi 2"/>
          <p:cNvSpPr/>
          <p:nvPr/>
        </p:nvSpPr>
        <p:spPr>
          <a:xfrm>
            <a:off x="4876800" y="1600198"/>
            <a:ext cx="4114800" cy="2133601"/>
          </a:xfrm>
          <a:prstGeom prst="wedgeRectCallout">
            <a:avLst>
              <a:gd name="adj1" fmla="val -51832"/>
              <a:gd name="adj2" fmla="val 831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58" y="1670956"/>
            <a:ext cx="3930342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39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RT edited + </a:t>
            </a:r>
            <a:r>
              <a:rPr lang="tr-TR" altLang="en-US" dirty="0" err="1"/>
              <a:t>Mention</a:t>
            </a:r>
            <a:r>
              <a:rPr lang="tr-TR" altLang="en-US" dirty="0"/>
              <a:t> Network</a:t>
            </a:r>
            <a:endParaRPr lang="en-US" alt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199"/>
            <a:ext cx="7924800" cy="4103915"/>
          </a:xfrm>
          <a:prstGeom prst="rect">
            <a:avLst/>
          </a:prstGeom>
          <a:effectLst/>
        </p:spPr>
      </p:pic>
      <p:sp>
        <p:nvSpPr>
          <p:cNvPr id="3" name="Dikdörtgen Belirtme Çizgisi 2"/>
          <p:cNvSpPr/>
          <p:nvPr/>
        </p:nvSpPr>
        <p:spPr>
          <a:xfrm>
            <a:off x="304800" y="1524000"/>
            <a:ext cx="3657600" cy="2209800"/>
          </a:xfrm>
          <a:prstGeom prst="wedgeRectCallout">
            <a:avLst>
              <a:gd name="adj1" fmla="val 73953"/>
              <a:gd name="adj2" fmla="val 40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9" y="1600198"/>
            <a:ext cx="3425588" cy="20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0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RT edited + </a:t>
            </a:r>
            <a:r>
              <a:rPr lang="tr-TR" altLang="en-US" dirty="0" err="1"/>
              <a:t>Mention</a:t>
            </a:r>
            <a:r>
              <a:rPr lang="tr-TR" altLang="en-US" dirty="0"/>
              <a:t> Network</a:t>
            </a:r>
            <a:endParaRPr lang="en-US" alt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199"/>
            <a:ext cx="7924800" cy="4103915"/>
          </a:xfrm>
          <a:prstGeom prst="rect">
            <a:avLst/>
          </a:prstGeom>
          <a:effectLst/>
        </p:spPr>
      </p:pic>
      <p:sp>
        <p:nvSpPr>
          <p:cNvPr id="3" name="Dikdörtgen Belirtme Çizgisi 2"/>
          <p:cNvSpPr/>
          <p:nvPr/>
        </p:nvSpPr>
        <p:spPr>
          <a:xfrm>
            <a:off x="5105400" y="2819399"/>
            <a:ext cx="3581400" cy="2133601"/>
          </a:xfrm>
          <a:prstGeom prst="wedgeRectCallout">
            <a:avLst>
              <a:gd name="adj1" fmla="val -85704"/>
              <a:gd name="adj2" fmla="val 193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16" y="2895599"/>
            <a:ext cx="340056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96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RT edited + Mention</a:t>
            </a:r>
            <a:r>
              <a:rPr lang="tr-TR" altLang="en-US" dirty="0"/>
              <a:t> Network</a:t>
            </a:r>
            <a:endParaRPr lang="en-US" alt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199"/>
            <a:ext cx="7924800" cy="4103915"/>
          </a:xfrm>
          <a:prstGeom prst="rect">
            <a:avLst/>
          </a:prstGeom>
          <a:effectLst/>
        </p:spPr>
      </p:pic>
      <p:sp>
        <p:nvSpPr>
          <p:cNvPr id="3" name="Dikdörtgen Belirtme Çizgisi 2"/>
          <p:cNvSpPr/>
          <p:nvPr/>
        </p:nvSpPr>
        <p:spPr>
          <a:xfrm>
            <a:off x="4038600" y="3810000"/>
            <a:ext cx="3581400" cy="2133601"/>
          </a:xfrm>
          <a:prstGeom prst="wedgeRectCallout">
            <a:avLst>
              <a:gd name="adj1" fmla="val -74653"/>
              <a:gd name="adj2" fmla="val -377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488" y="3883200"/>
            <a:ext cx="3390900" cy="19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00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RT edited + Mention</a:t>
            </a:r>
            <a:r>
              <a:rPr lang="tr-TR" altLang="en-US" dirty="0"/>
              <a:t> Network</a:t>
            </a:r>
            <a:endParaRPr lang="en-US" alt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199"/>
            <a:ext cx="7924800" cy="4103915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2438400" y="1581751"/>
            <a:ext cx="2286000" cy="1077218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How to pick positives?</a:t>
            </a:r>
          </a:p>
        </p:txBody>
      </p:sp>
    </p:spTree>
    <p:extLst>
      <p:ext uri="{BB962C8B-B14F-4D97-AF65-F5344CB8AC3E}">
        <p14:creationId xmlns:p14="http://schemas.microsoft.com/office/powerpoint/2010/main" val="2186736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RT edited + Mention</a:t>
            </a:r>
            <a:r>
              <a:rPr lang="tr-TR" altLang="en-US" dirty="0"/>
              <a:t> Network</a:t>
            </a:r>
            <a:endParaRPr lang="en-US" alt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199"/>
            <a:ext cx="7924800" cy="4103915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2438400" y="1581751"/>
            <a:ext cx="2286000" cy="1077218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How to pick positives?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87" y="2223406"/>
            <a:ext cx="1890713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726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  <a:ln>
            <a:noFill/>
          </a:ln>
        </p:spPr>
        <p:txBody>
          <a:bodyPr/>
          <a:lstStyle/>
          <a:p>
            <a:r>
              <a:rPr lang="en-US" altLang="en-US" dirty="0"/>
              <a:t>Taking different </a:t>
            </a:r>
            <a:r>
              <a:rPr lang="en-US" altLang="en-US" b="1" dirty="0">
                <a:solidFill>
                  <a:srgbClr val="FF0000"/>
                </a:solidFill>
              </a:rPr>
              <a:t>types</a:t>
            </a:r>
            <a:r>
              <a:rPr lang="en-US" altLang="en-US" dirty="0"/>
              <a:t> of user </a:t>
            </a:r>
            <a:r>
              <a:rPr lang="en-US" altLang="en-US" b="1" dirty="0">
                <a:solidFill>
                  <a:srgbClr val="FF0000"/>
                </a:solidFill>
              </a:rPr>
              <a:t>interactions</a:t>
            </a:r>
            <a:r>
              <a:rPr lang="en-US" altLang="en-US" dirty="0"/>
              <a:t> into consideration </a:t>
            </a:r>
            <a:r>
              <a:rPr lang="en-US" altLang="en-US" b="1" dirty="0"/>
              <a:t>separately</a:t>
            </a:r>
            <a:r>
              <a:rPr lang="en-US" altLang="en-US" dirty="0"/>
              <a:t>;</a:t>
            </a:r>
          </a:p>
          <a:p>
            <a:pPr lvl="1"/>
            <a:r>
              <a:rPr lang="en-US" altLang="en-US" i="1" dirty="0"/>
              <a:t>     Retweet,      Mention,     Reply</a:t>
            </a:r>
          </a:p>
          <a:p>
            <a:r>
              <a:rPr lang="en-US" altLang="en-US" dirty="0"/>
              <a:t>Applying </a:t>
            </a:r>
            <a:r>
              <a:rPr lang="en-US" altLang="en-US" b="1" dirty="0"/>
              <a:t>social theory </a:t>
            </a:r>
            <a:r>
              <a:rPr lang="en-US" altLang="en-US" dirty="0"/>
              <a:t>to </a:t>
            </a:r>
            <a:r>
              <a:rPr lang="en-US" altLang="en-US" b="1" dirty="0"/>
              <a:t>Twitter</a:t>
            </a:r>
            <a:r>
              <a:rPr lang="en-US" altLang="en-US" dirty="0"/>
              <a:t> context.</a:t>
            </a:r>
          </a:p>
          <a:p>
            <a:r>
              <a:rPr lang="en-US" altLang="en-US" dirty="0"/>
              <a:t>Taking different </a:t>
            </a:r>
            <a:r>
              <a:rPr lang="en-US" altLang="en-US" b="1" dirty="0">
                <a:solidFill>
                  <a:srgbClr val="FF0000"/>
                </a:solidFill>
              </a:rPr>
              <a:t>types</a:t>
            </a:r>
            <a:r>
              <a:rPr lang="en-US" altLang="en-US" dirty="0"/>
              <a:t> of user </a:t>
            </a:r>
            <a:r>
              <a:rPr lang="en-US" altLang="en-US" b="1" dirty="0">
                <a:solidFill>
                  <a:srgbClr val="FF0000"/>
                </a:solidFill>
              </a:rPr>
              <a:t>content</a:t>
            </a:r>
            <a:r>
              <a:rPr lang="en-US" altLang="en-US" dirty="0"/>
              <a:t> into consideration </a:t>
            </a:r>
            <a:r>
              <a:rPr lang="en-US" altLang="en-US" b="1" dirty="0"/>
              <a:t>separately</a:t>
            </a:r>
            <a:r>
              <a:rPr lang="en-US" altLang="en-US" dirty="0"/>
              <a:t>;</a:t>
            </a:r>
          </a:p>
          <a:p>
            <a:pPr lvl="1"/>
            <a:r>
              <a:rPr lang="en-US" altLang="en-US" i="1" dirty="0"/>
              <a:t>word, </a:t>
            </a:r>
            <a:r>
              <a:rPr lang="en-US" altLang="en-US" dirty="0">
                <a:solidFill>
                  <a:srgbClr val="007099"/>
                </a:solidFill>
              </a:rPr>
              <a:t>#hashtag</a:t>
            </a:r>
            <a:r>
              <a:rPr lang="en-US" altLang="en-US" i="1" dirty="0"/>
              <a:t>, </a:t>
            </a:r>
            <a:r>
              <a:rPr lang="en-US" altLang="en-US" dirty="0">
                <a:hlinkClick r:id="rId2" action="ppaction://hlinksldjump"/>
              </a:rPr>
              <a:t>URL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652701"/>
            <a:ext cx="533400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74" y="2722808"/>
            <a:ext cx="456758" cy="401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667000"/>
            <a:ext cx="520705" cy="520705"/>
          </a:xfrm>
          <a:prstGeom prst="rect">
            <a:avLst/>
          </a:prstGeom>
        </p:spPr>
      </p:pic>
      <p:sp>
        <p:nvSpPr>
          <p:cNvPr id="4" name="Arrow: Left 3"/>
          <p:cNvSpPr/>
          <p:nvPr/>
        </p:nvSpPr>
        <p:spPr>
          <a:xfrm>
            <a:off x="6934200" y="3048000"/>
            <a:ext cx="1676400" cy="823901"/>
          </a:xfrm>
          <a:prstGeom prst="lef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What is Novel about our Work?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1746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RT edited + Mention</a:t>
            </a:r>
            <a:r>
              <a:rPr lang="tr-TR" altLang="en-US" dirty="0"/>
              <a:t> Network</a:t>
            </a:r>
            <a:endParaRPr lang="en-US" alt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199"/>
            <a:ext cx="7924800" cy="4103915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2677427" y="2895600"/>
            <a:ext cx="1905000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Heider’s</a:t>
            </a:r>
            <a:r>
              <a:rPr lang="en-US" sz="3200" dirty="0"/>
              <a:t> structural balance theory!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1581751"/>
            <a:ext cx="2286000" cy="1077218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How to pick positives?</a:t>
            </a:r>
          </a:p>
        </p:txBody>
      </p:sp>
    </p:spTree>
    <p:extLst>
      <p:ext uri="{BB962C8B-B14F-4D97-AF65-F5344CB8AC3E}">
        <p14:creationId xmlns:p14="http://schemas.microsoft.com/office/powerpoint/2010/main" val="1300861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 err="1"/>
              <a:t>Heider’s</a:t>
            </a:r>
            <a:r>
              <a:rPr lang="en-US" altLang="en-US" dirty="0"/>
              <a:t> Structural Balance Theory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292" y="2988341"/>
            <a:ext cx="568108" cy="7320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72" y="4601939"/>
            <a:ext cx="568108" cy="73206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1711496" y="3720402"/>
            <a:ext cx="539796" cy="881537"/>
          </a:xfrm>
          <a:prstGeom prst="line">
            <a:avLst/>
          </a:prstGeom>
          <a:ln w="28575">
            <a:solidFill>
              <a:srgbClr val="347C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989" y="3869878"/>
            <a:ext cx="424722" cy="5472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98324"/>
            <a:ext cx="459626" cy="44654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35826" y="1629921"/>
            <a:ext cx="2904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Retweet without edit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99646" y="3503673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47C00"/>
                </a:solidFill>
              </a:rPr>
              <a:t>(+)</a:t>
            </a:r>
            <a:endParaRPr lang="en-US" sz="2000" b="1" dirty="0">
              <a:solidFill>
                <a:srgbClr val="347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014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 err="1"/>
              <a:t>Heider’s</a:t>
            </a:r>
            <a:r>
              <a:rPr lang="en-US" altLang="en-US" dirty="0"/>
              <a:t> Structural Balance Theory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292" y="2988341"/>
            <a:ext cx="568108" cy="73206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1711496" y="3720402"/>
            <a:ext cx="539796" cy="881537"/>
          </a:xfrm>
          <a:prstGeom prst="line">
            <a:avLst/>
          </a:prstGeom>
          <a:ln w="28575">
            <a:solidFill>
              <a:srgbClr val="347C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989" y="3869878"/>
            <a:ext cx="424722" cy="5472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677" y="4620505"/>
            <a:ext cx="568108" cy="73206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98324"/>
            <a:ext cx="459626" cy="44654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35826" y="1629921"/>
            <a:ext cx="2904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Retweet without edit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99646" y="3503673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47C00"/>
                </a:solidFill>
              </a:rPr>
              <a:t>(+)</a:t>
            </a:r>
            <a:endParaRPr lang="en-US" sz="2000" b="1" dirty="0">
              <a:solidFill>
                <a:srgbClr val="347C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72" y="4601939"/>
            <a:ext cx="568108" cy="732061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H="1" flipV="1">
            <a:off x="2781115" y="3738970"/>
            <a:ext cx="586273" cy="881535"/>
          </a:xfrm>
          <a:prstGeom prst="line">
            <a:avLst/>
          </a:prstGeom>
          <a:ln w="28575">
            <a:solidFill>
              <a:srgbClr val="347C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94" y="3896096"/>
            <a:ext cx="430983" cy="5553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417173" y="3525337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47C00"/>
                </a:solidFill>
              </a:rPr>
              <a:t>(+)</a:t>
            </a:r>
            <a:endParaRPr lang="en-US" sz="2000" b="1" dirty="0">
              <a:solidFill>
                <a:srgbClr val="347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5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5660193" y="5142102"/>
            <a:ext cx="3238293" cy="1115504"/>
            <a:chOff x="4953000" y="1609015"/>
            <a:chExt cx="2819400" cy="1049169"/>
          </a:xfrm>
        </p:grpSpPr>
        <p:sp>
          <p:nvSpPr>
            <p:cNvPr id="69" name="Speech Bubble: Rectangle 68"/>
            <p:cNvSpPr/>
            <p:nvPr/>
          </p:nvSpPr>
          <p:spPr>
            <a:xfrm>
              <a:off x="4953000" y="1609015"/>
              <a:ext cx="2819400" cy="1049169"/>
            </a:xfrm>
            <a:prstGeom prst="wedgeRectCallout">
              <a:avLst>
                <a:gd name="adj1" fmla="val -47943"/>
                <a:gd name="adj2" fmla="val -6546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" b="32271"/>
            <a:stretch/>
          </p:blipFill>
          <p:spPr>
            <a:xfrm>
              <a:off x="5065295" y="1640948"/>
              <a:ext cx="2554705" cy="1001001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408204" y="3200307"/>
            <a:ext cx="3238293" cy="1115504"/>
            <a:chOff x="4953000" y="1609015"/>
            <a:chExt cx="2819400" cy="1049169"/>
          </a:xfrm>
        </p:grpSpPr>
        <p:sp>
          <p:nvSpPr>
            <p:cNvPr id="72" name="Speech Bubble: Rectangle 71"/>
            <p:cNvSpPr/>
            <p:nvPr/>
          </p:nvSpPr>
          <p:spPr>
            <a:xfrm>
              <a:off x="4953000" y="1609015"/>
              <a:ext cx="2819400" cy="1049169"/>
            </a:xfrm>
            <a:prstGeom prst="wedgeRectCallout">
              <a:avLst>
                <a:gd name="adj1" fmla="val -47943"/>
                <a:gd name="adj2" fmla="val -6546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" b="32271"/>
            <a:stretch/>
          </p:blipFill>
          <p:spPr>
            <a:xfrm>
              <a:off x="5065295" y="1640948"/>
              <a:ext cx="2554705" cy="1001001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268896" y="5012122"/>
            <a:ext cx="3429000" cy="1192963"/>
            <a:chOff x="0" y="5457045"/>
            <a:chExt cx="3429000" cy="1192963"/>
          </a:xfrm>
        </p:grpSpPr>
        <p:sp>
          <p:nvSpPr>
            <p:cNvPr id="5" name="Speech Bubble: Rectangle 4"/>
            <p:cNvSpPr/>
            <p:nvPr/>
          </p:nvSpPr>
          <p:spPr>
            <a:xfrm>
              <a:off x="0" y="5457045"/>
              <a:ext cx="3429000" cy="1192963"/>
            </a:xfrm>
            <a:prstGeom prst="wedgeRectCallout">
              <a:avLst>
                <a:gd name="adj1" fmla="val 39965"/>
                <a:gd name="adj2" fmla="val -865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110"/>
            <a:stretch/>
          </p:blipFill>
          <p:spPr>
            <a:xfrm>
              <a:off x="52433" y="5551019"/>
              <a:ext cx="3300367" cy="9906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91860" y="5786255"/>
            <a:ext cx="3302987" cy="1032413"/>
            <a:chOff x="3783613" y="2162314"/>
            <a:chExt cx="3302987" cy="1032413"/>
          </a:xfrm>
        </p:grpSpPr>
        <p:sp>
          <p:nvSpPr>
            <p:cNvPr id="8" name="Speech Bubble: Rectangle 7"/>
            <p:cNvSpPr/>
            <p:nvPr/>
          </p:nvSpPr>
          <p:spPr>
            <a:xfrm>
              <a:off x="3783613" y="2162314"/>
              <a:ext cx="3302987" cy="1032413"/>
            </a:xfrm>
            <a:prstGeom prst="wedgeRectCallout">
              <a:avLst>
                <a:gd name="adj1" fmla="val 39965"/>
                <a:gd name="adj2" fmla="val -865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874" y="2268962"/>
              <a:ext cx="3174470" cy="86543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299304" y="4997707"/>
            <a:ext cx="3048000" cy="820304"/>
            <a:chOff x="5410200" y="4853588"/>
            <a:chExt cx="3048000" cy="820304"/>
          </a:xfrm>
        </p:grpSpPr>
        <p:sp>
          <p:nvSpPr>
            <p:cNvPr id="11" name="Speech Bubble: Rectangle 10"/>
            <p:cNvSpPr/>
            <p:nvPr/>
          </p:nvSpPr>
          <p:spPr>
            <a:xfrm>
              <a:off x="5410200" y="4853588"/>
              <a:ext cx="3048000" cy="820304"/>
            </a:xfrm>
            <a:prstGeom prst="wedgeRectCallout">
              <a:avLst>
                <a:gd name="adj1" fmla="val 39965"/>
                <a:gd name="adj2" fmla="val -865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369"/>
            <a:stretch/>
          </p:blipFill>
          <p:spPr>
            <a:xfrm>
              <a:off x="5458109" y="4958953"/>
              <a:ext cx="2927460" cy="62512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058751" y="3348637"/>
            <a:ext cx="2971800" cy="1126695"/>
            <a:chOff x="4465983" y="5707285"/>
            <a:chExt cx="2971800" cy="1126695"/>
          </a:xfrm>
        </p:grpSpPr>
        <p:sp>
          <p:nvSpPr>
            <p:cNvPr id="14" name="Speech Bubble: Rectangle 13"/>
            <p:cNvSpPr/>
            <p:nvPr/>
          </p:nvSpPr>
          <p:spPr>
            <a:xfrm>
              <a:off x="4465983" y="5707285"/>
              <a:ext cx="2971800" cy="1126695"/>
            </a:xfrm>
            <a:prstGeom prst="wedgeRectCallout">
              <a:avLst>
                <a:gd name="adj1" fmla="val -41640"/>
                <a:gd name="adj2" fmla="val -8833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729" y="5765411"/>
              <a:ext cx="2787266" cy="1025094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746735" y="3227506"/>
            <a:ext cx="3238293" cy="1115504"/>
            <a:chOff x="4953000" y="1609015"/>
            <a:chExt cx="2819400" cy="1049169"/>
          </a:xfrm>
        </p:grpSpPr>
        <p:sp>
          <p:nvSpPr>
            <p:cNvPr id="17" name="Speech Bubble: Rectangle 16"/>
            <p:cNvSpPr/>
            <p:nvPr/>
          </p:nvSpPr>
          <p:spPr>
            <a:xfrm>
              <a:off x="4953000" y="1609015"/>
              <a:ext cx="2819400" cy="1049169"/>
            </a:xfrm>
            <a:prstGeom prst="wedgeRectCallout">
              <a:avLst>
                <a:gd name="adj1" fmla="val -47943"/>
                <a:gd name="adj2" fmla="val -6546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" b="32271"/>
            <a:stretch/>
          </p:blipFill>
          <p:spPr>
            <a:xfrm>
              <a:off x="5065295" y="1640948"/>
              <a:ext cx="2554705" cy="1001001"/>
            </a:xfrm>
            <a:prstGeom prst="rect">
              <a:avLst/>
            </a:prstGeom>
          </p:spPr>
        </p:pic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Motivation</a:t>
            </a:r>
            <a:endParaRPr lang="en-US" alt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5838" y="1588452"/>
            <a:ext cx="3238293" cy="1115504"/>
            <a:chOff x="4953000" y="1609015"/>
            <a:chExt cx="2819400" cy="1049169"/>
          </a:xfrm>
        </p:grpSpPr>
        <p:sp>
          <p:nvSpPr>
            <p:cNvPr id="21" name="Speech Bubble: Rectangle 20"/>
            <p:cNvSpPr/>
            <p:nvPr/>
          </p:nvSpPr>
          <p:spPr>
            <a:xfrm>
              <a:off x="4953000" y="1609015"/>
              <a:ext cx="2819400" cy="1049169"/>
            </a:xfrm>
            <a:prstGeom prst="wedgeRectCallout">
              <a:avLst>
                <a:gd name="adj1" fmla="val 48431"/>
                <a:gd name="adj2" fmla="val 8778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" b="32271"/>
            <a:stretch/>
          </p:blipFill>
          <p:spPr>
            <a:xfrm>
              <a:off x="5065295" y="1640948"/>
              <a:ext cx="2554705" cy="100100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2438400" y="1267003"/>
            <a:ext cx="3505200" cy="1049169"/>
            <a:chOff x="762000" y="2227430"/>
            <a:chExt cx="3505200" cy="1049169"/>
          </a:xfrm>
        </p:grpSpPr>
        <p:sp>
          <p:nvSpPr>
            <p:cNvPr id="24" name="Speech Bubble: Rectangle 23"/>
            <p:cNvSpPr/>
            <p:nvPr/>
          </p:nvSpPr>
          <p:spPr>
            <a:xfrm>
              <a:off x="762000" y="2227430"/>
              <a:ext cx="3505200" cy="1049169"/>
            </a:xfrm>
            <a:prstGeom prst="wedgeRectCallout">
              <a:avLst>
                <a:gd name="adj1" fmla="val 3346"/>
                <a:gd name="adj2" fmla="val 8873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174"/>
            <a:stretch/>
          </p:blipFill>
          <p:spPr>
            <a:xfrm>
              <a:off x="856988" y="2284797"/>
              <a:ext cx="3300367" cy="98418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49446" y="2442384"/>
            <a:ext cx="3413367" cy="1287780"/>
            <a:chOff x="5662305" y="3352800"/>
            <a:chExt cx="3413367" cy="1287780"/>
          </a:xfrm>
        </p:grpSpPr>
        <p:sp>
          <p:nvSpPr>
            <p:cNvPr id="27" name="Speech Bubble: Rectangle 26"/>
            <p:cNvSpPr/>
            <p:nvPr/>
          </p:nvSpPr>
          <p:spPr>
            <a:xfrm>
              <a:off x="5662305" y="3352800"/>
              <a:ext cx="3413367" cy="1287780"/>
            </a:xfrm>
            <a:prstGeom prst="wedgeRectCallout">
              <a:avLst>
                <a:gd name="adj1" fmla="val 63001"/>
                <a:gd name="adj2" fmla="val 4922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189"/>
            <a:stretch/>
          </p:blipFill>
          <p:spPr>
            <a:xfrm>
              <a:off x="5680910" y="3427103"/>
              <a:ext cx="3300367" cy="1182997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1116496" y="4859722"/>
            <a:ext cx="3429000" cy="1192963"/>
            <a:chOff x="0" y="5457045"/>
            <a:chExt cx="3429000" cy="1192963"/>
          </a:xfrm>
        </p:grpSpPr>
        <p:sp>
          <p:nvSpPr>
            <p:cNvPr id="30" name="Speech Bubble: Rectangle 29"/>
            <p:cNvSpPr/>
            <p:nvPr/>
          </p:nvSpPr>
          <p:spPr>
            <a:xfrm>
              <a:off x="0" y="5457045"/>
              <a:ext cx="3429000" cy="1192963"/>
            </a:xfrm>
            <a:prstGeom prst="wedgeRectCallout">
              <a:avLst>
                <a:gd name="adj1" fmla="val 39965"/>
                <a:gd name="adj2" fmla="val -865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110"/>
            <a:stretch/>
          </p:blipFill>
          <p:spPr>
            <a:xfrm>
              <a:off x="52433" y="5551019"/>
              <a:ext cx="3300367" cy="99060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110529" y="4220297"/>
            <a:ext cx="3383603" cy="1037587"/>
            <a:chOff x="297404" y="3767940"/>
            <a:chExt cx="3383603" cy="1037587"/>
          </a:xfrm>
        </p:grpSpPr>
        <p:sp>
          <p:nvSpPr>
            <p:cNvPr id="33" name="Speech Bubble: Rectangle 32"/>
            <p:cNvSpPr/>
            <p:nvPr/>
          </p:nvSpPr>
          <p:spPr>
            <a:xfrm>
              <a:off x="297404" y="3767940"/>
              <a:ext cx="3383603" cy="1037587"/>
            </a:xfrm>
            <a:prstGeom prst="wedgeRectCallout">
              <a:avLst>
                <a:gd name="adj1" fmla="val 39965"/>
                <a:gd name="adj2" fmla="val -865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826404"/>
              <a:ext cx="3368813" cy="924929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2955862" y="2313764"/>
            <a:ext cx="3302987" cy="1032413"/>
            <a:chOff x="3783613" y="2162314"/>
            <a:chExt cx="3302987" cy="1032413"/>
          </a:xfrm>
        </p:grpSpPr>
        <p:sp>
          <p:nvSpPr>
            <p:cNvPr id="36" name="Speech Bubble: Rectangle 35"/>
            <p:cNvSpPr/>
            <p:nvPr/>
          </p:nvSpPr>
          <p:spPr>
            <a:xfrm>
              <a:off x="3783613" y="2162314"/>
              <a:ext cx="3302987" cy="1032413"/>
            </a:xfrm>
            <a:prstGeom prst="wedgeRectCallout">
              <a:avLst>
                <a:gd name="adj1" fmla="val 39965"/>
                <a:gd name="adj2" fmla="val -865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874" y="2268962"/>
              <a:ext cx="3174470" cy="86543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3524009" y="5707628"/>
            <a:ext cx="3836504" cy="1040563"/>
            <a:chOff x="5867400" y="5310787"/>
            <a:chExt cx="3836504" cy="1040563"/>
          </a:xfrm>
        </p:grpSpPr>
        <p:sp>
          <p:nvSpPr>
            <p:cNvPr id="39" name="Speech Bubble: Rectangle 38"/>
            <p:cNvSpPr/>
            <p:nvPr/>
          </p:nvSpPr>
          <p:spPr>
            <a:xfrm>
              <a:off x="5867400" y="5310787"/>
              <a:ext cx="3836504" cy="1040563"/>
            </a:xfrm>
            <a:prstGeom prst="wedgeRectCallout">
              <a:avLst>
                <a:gd name="adj1" fmla="val 39965"/>
                <a:gd name="adj2" fmla="val -865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488" y="5457347"/>
              <a:ext cx="3572016" cy="78825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1320307" y="4086466"/>
            <a:ext cx="3352800" cy="515504"/>
            <a:chOff x="5715000" y="5158388"/>
            <a:chExt cx="3352800" cy="515504"/>
          </a:xfrm>
        </p:grpSpPr>
        <p:sp>
          <p:nvSpPr>
            <p:cNvPr id="42" name="Speech Bubble: Rectangle 41"/>
            <p:cNvSpPr/>
            <p:nvPr/>
          </p:nvSpPr>
          <p:spPr>
            <a:xfrm>
              <a:off x="5715000" y="5158388"/>
              <a:ext cx="3352800" cy="515504"/>
            </a:xfrm>
            <a:prstGeom prst="wedgeRectCallout">
              <a:avLst>
                <a:gd name="adj1" fmla="val 39965"/>
                <a:gd name="adj2" fmla="val -865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3100" y="5198491"/>
              <a:ext cx="3276600" cy="435297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3972209" y="5263233"/>
            <a:ext cx="2971800" cy="1126695"/>
            <a:chOff x="4465983" y="5707285"/>
            <a:chExt cx="2971800" cy="1126695"/>
          </a:xfrm>
        </p:grpSpPr>
        <p:sp>
          <p:nvSpPr>
            <p:cNvPr id="45" name="Speech Bubble: Rectangle 44"/>
            <p:cNvSpPr/>
            <p:nvPr/>
          </p:nvSpPr>
          <p:spPr>
            <a:xfrm>
              <a:off x="4465983" y="5707285"/>
              <a:ext cx="2971800" cy="1126695"/>
            </a:xfrm>
            <a:prstGeom prst="wedgeRectCallout">
              <a:avLst>
                <a:gd name="adj1" fmla="val -41640"/>
                <a:gd name="adj2" fmla="val -8833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729" y="5765411"/>
              <a:ext cx="2787266" cy="1025094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2146904" y="4845307"/>
            <a:ext cx="3048000" cy="820304"/>
            <a:chOff x="5410200" y="4853588"/>
            <a:chExt cx="3048000" cy="820304"/>
          </a:xfrm>
        </p:grpSpPr>
        <p:sp>
          <p:nvSpPr>
            <p:cNvPr id="48" name="Speech Bubble: Rectangle 47"/>
            <p:cNvSpPr/>
            <p:nvPr/>
          </p:nvSpPr>
          <p:spPr>
            <a:xfrm>
              <a:off x="5410200" y="4853588"/>
              <a:ext cx="3048000" cy="820304"/>
            </a:xfrm>
            <a:prstGeom prst="wedgeRectCallout">
              <a:avLst>
                <a:gd name="adj1" fmla="val 39965"/>
                <a:gd name="adj2" fmla="val -865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369"/>
            <a:stretch/>
          </p:blipFill>
          <p:spPr>
            <a:xfrm>
              <a:off x="5458109" y="4958953"/>
              <a:ext cx="2927460" cy="625121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5420257" y="2440675"/>
            <a:ext cx="3718167" cy="1431495"/>
            <a:chOff x="5257799" y="4701187"/>
            <a:chExt cx="3718167" cy="1431495"/>
          </a:xfrm>
        </p:grpSpPr>
        <p:sp>
          <p:nvSpPr>
            <p:cNvPr id="51" name="Speech Bubble: Rectangle 50"/>
            <p:cNvSpPr/>
            <p:nvPr/>
          </p:nvSpPr>
          <p:spPr>
            <a:xfrm>
              <a:off x="5257799" y="4701187"/>
              <a:ext cx="3718167" cy="1431495"/>
            </a:xfrm>
            <a:prstGeom prst="wedgeRectCallout">
              <a:avLst>
                <a:gd name="adj1" fmla="val -69633"/>
                <a:gd name="adj2" fmla="val 293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0626" y="4819671"/>
              <a:ext cx="3575199" cy="1217925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5556250" y="4019414"/>
            <a:ext cx="3429000" cy="946509"/>
            <a:chOff x="4471135" y="3574281"/>
            <a:chExt cx="3429000" cy="946509"/>
          </a:xfrm>
        </p:grpSpPr>
        <p:sp>
          <p:nvSpPr>
            <p:cNvPr id="54" name="Speech Bubble: Rectangle 53"/>
            <p:cNvSpPr/>
            <p:nvPr/>
          </p:nvSpPr>
          <p:spPr>
            <a:xfrm>
              <a:off x="4471135" y="3574281"/>
              <a:ext cx="3429000" cy="946509"/>
            </a:xfrm>
            <a:prstGeom prst="wedgeRectCallout">
              <a:avLst>
                <a:gd name="adj1" fmla="val -56557"/>
                <a:gd name="adj2" fmla="val -4561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496" y="3629376"/>
              <a:ext cx="3327262" cy="765113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6155627" y="4599655"/>
            <a:ext cx="3429173" cy="655804"/>
            <a:chOff x="5562427" y="5543146"/>
            <a:chExt cx="3429173" cy="655804"/>
          </a:xfrm>
        </p:grpSpPr>
        <p:sp>
          <p:nvSpPr>
            <p:cNvPr id="57" name="Speech Bubble: Rectangle 56"/>
            <p:cNvSpPr/>
            <p:nvPr/>
          </p:nvSpPr>
          <p:spPr>
            <a:xfrm>
              <a:off x="5562600" y="5543146"/>
              <a:ext cx="3429000" cy="655804"/>
            </a:xfrm>
            <a:prstGeom prst="wedgeRectCallout">
              <a:avLst>
                <a:gd name="adj1" fmla="val -77427"/>
                <a:gd name="adj2" fmla="val -15780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427" y="5577647"/>
              <a:ext cx="3360844" cy="483288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6116396" y="1565679"/>
            <a:ext cx="3429000" cy="1192963"/>
            <a:chOff x="5410200" y="4853587"/>
            <a:chExt cx="3429000" cy="1192963"/>
          </a:xfrm>
        </p:grpSpPr>
        <p:sp>
          <p:nvSpPr>
            <p:cNvPr id="60" name="Speech Bubble: Rectangle 59"/>
            <p:cNvSpPr/>
            <p:nvPr/>
          </p:nvSpPr>
          <p:spPr>
            <a:xfrm>
              <a:off x="5410200" y="4853587"/>
              <a:ext cx="3429000" cy="1192963"/>
            </a:xfrm>
            <a:prstGeom prst="wedgeRectCallout">
              <a:avLst>
                <a:gd name="adj1" fmla="val -39165"/>
                <a:gd name="adj2" fmla="val 7339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9431" y="4943990"/>
              <a:ext cx="3331280" cy="1024425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1244107" y="1720702"/>
            <a:ext cx="3429000" cy="1192963"/>
            <a:chOff x="0" y="5457045"/>
            <a:chExt cx="3429000" cy="1192963"/>
          </a:xfrm>
        </p:grpSpPr>
        <p:sp>
          <p:nvSpPr>
            <p:cNvPr id="63" name="Speech Bubble: Rectangle 62"/>
            <p:cNvSpPr/>
            <p:nvPr/>
          </p:nvSpPr>
          <p:spPr>
            <a:xfrm>
              <a:off x="0" y="5457045"/>
              <a:ext cx="3429000" cy="1192963"/>
            </a:xfrm>
            <a:prstGeom prst="wedgeRectCallout">
              <a:avLst>
                <a:gd name="adj1" fmla="val 35037"/>
                <a:gd name="adj2" fmla="val 800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110"/>
            <a:stretch/>
          </p:blipFill>
          <p:spPr>
            <a:xfrm>
              <a:off x="52433" y="5551019"/>
              <a:ext cx="3300367" cy="990600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1595263" y="4049224"/>
            <a:ext cx="3429000" cy="946509"/>
            <a:chOff x="4471135" y="3574281"/>
            <a:chExt cx="3429000" cy="946509"/>
          </a:xfrm>
        </p:grpSpPr>
        <p:sp>
          <p:nvSpPr>
            <p:cNvPr id="66" name="Speech Bubble: Rectangle 65"/>
            <p:cNvSpPr/>
            <p:nvPr/>
          </p:nvSpPr>
          <p:spPr>
            <a:xfrm>
              <a:off x="4471135" y="3574281"/>
              <a:ext cx="3429000" cy="946509"/>
            </a:xfrm>
            <a:prstGeom prst="wedgeRectCallout">
              <a:avLst>
                <a:gd name="adj1" fmla="val 42284"/>
                <a:gd name="adj2" fmla="val -781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496" y="3629376"/>
              <a:ext cx="3327262" cy="765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3063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 err="1"/>
              <a:t>Heider’s</a:t>
            </a:r>
            <a:r>
              <a:rPr lang="en-US" altLang="en-US" dirty="0"/>
              <a:t> Structural Balance Theory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701522" y="3738968"/>
            <a:ext cx="539796" cy="881537"/>
          </a:xfrm>
          <a:prstGeom prst="line">
            <a:avLst/>
          </a:prstGeom>
          <a:ln w="28575">
            <a:solidFill>
              <a:srgbClr val="347C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02906" y="4986536"/>
            <a:ext cx="1488771" cy="0"/>
          </a:xfrm>
          <a:prstGeom prst="line">
            <a:avLst/>
          </a:prstGeom>
          <a:ln w="28575">
            <a:solidFill>
              <a:srgbClr val="36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201" y="4776540"/>
            <a:ext cx="354137" cy="456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31981" y="457190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687C5"/>
                </a:solidFill>
              </a:rPr>
              <a:t>or</a:t>
            </a:r>
            <a:endParaRPr lang="en-US" sz="1100" b="1" dirty="0">
              <a:solidFill>
                <a:srgbClr val="3687C5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122" y="4769627"/>
            <a:ext cx="359502" cy="4632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92527" y="5080337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677" y="4620505"/>
            <a:ext cx="568108" cy="732061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H="1" flipV="1">
            <a:off x="2781115" y="3738970"/>
            <a:ext cx="586273" cy="881535"/>
          </a:xfrm>
          <a:prstGeom prst="line">
            <a:avLst/>
          </a:prstGeom>
          <a:ln w="28575">
            <a:solidFill>
              <a:srgbClr val="347C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94" y="3896096"/>
            <a:ext cx="430983" cy="5553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98324"/>
            <a:ext cx="459626" cy="44654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35826" y="1629921"/>
            <a:ext cx="2904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Retweet without edit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26" y="1581497"/>
            <a:ext cx="446260" cy="49695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0" y="2166552"/>
            <a:ext cx="449394" cy="50044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03326" y="1623724"/>
            <a:ext cx="1342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Mention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4794" y="2261095"/>
            <a:ext cx="2474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Retweet with edit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99646" y="3503673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47C00"/>
                </a:solidFill>
              </a:rPr>
              <a:t>(+)</a:t>
            </a:r>
            <a:endParaRPr lang="en-US" sz="2000" b="1" dirty="0">
              <a:solidFill>
                <a:srgbClr val="347C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17173" y="3525337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47C00"/>
                </a:solidFill>
              </a:rPr>
              <a:t>(+)</a:t>
            </a:r>
            <a:endParaRPr lang="en-US" sz="2000" b="1" dirty="0">
              <a:solidFill>
                <a:srgbClr val="347C00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292" y="2988341"/>
            <a:ext cx="568108" cy="7320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72" y="4601939"/>
            <a:ext cx="568108" cy="73206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989" y="3869878"/>
            <a:ext cx="424722" cy="54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987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 err="1"/>
              <a:t>Heider’s</a:t>
            </a:r>
            <a:r>
              <a:rPr lang="en-US" altLang="en-US" dirty="0"/>
              <a:t> Structural Balance Theory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701522" y="3738968"/>
            <a:ext cx="539796" cy="881537"/>
          </a:xfrm>
          <a:prstGeom prst="line">
            <a:avLst/>
          </a:prstGeom>
          <a:ln w="28575">
            <a:solidFill>
              <a:srgbClr val="347C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43995" y="3525336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47C00"/>
                </a:solidFill>
              </a:rPr>
              <a:t>(+)</a:t>
            </a:r>
            <a:endParaRPr lang="en-US" sz="2000" b="1" dirty="0">
              <a:solidFill>
                <a:srgbClr val="347C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02906" y="4986536"/>
            <a:ext cx="1488771" cy="0"/>
          </a:xfrm>
          <a:prstGeom prst="line">
            <a:avLst/>
          </a:prstGeom>
          <a:ln w="28575">
            <a:solidFill>
              <a:srgbClr val="36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201" y="4776540"/>
            <a:ext cx="354137" cy="456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31981" y="457190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687C5"/>
                </a:solidFill>
              </a:rPr>
              <a:t>or</a:t>
            </a:r>
            <a:endParaRPr lang="en-US" sz="1100" b="1" dirty="0">
              <a:solidFill>
                <a:srgbClr val="3687C5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122" y="4769627"/>
            <a:ext cx="359502" cy="4632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92527" y="5080337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677" y="4620505"/>
            <a:ext cx="568108" cy="732061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H="1" flipV="1">
            <a:off x="2781115" y="3738970"/>
            <a:ext cx="586273" cy="881535"/>
          </a:xfrm>
          <a:prstGeom prst="line">
            <a:avLst/>
          </a:prstGeom>
          <a:ln w="28575">
            <a:solidFill>
              <a:srgbClr val="347C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94" y="3896096"/>
            <a:ext cx="430983" cy="5553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042003" y="3528386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47C00"/>
                </a:solidFill>
              </a:rPr>
              <a:t>(+)</a:t>
            </a:r>
            <a:endParaRPr lang="en-US" sz="2000" b="1" dirty="0">
              <a:solidFill>
                <a:srgbClr val="347C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98324"/>
            <a:ext cx="459626" cy="44654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35826" y="1629921"/>
            <a:ext cx="2904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Retweet without edit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26" y="1581497"/>
            <a:ext cx="446260" cy="49695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0" y="2166552"/>
            <a:ext cx="449394" cy="50044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03326" y="1623724"/>
            <a:ext cx="1342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Mention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4794" y="2261095"/>
            <a:ext cx="2474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Retweet with edit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043330" y="4386386"/>
            <a:ext cx="1642213" cy="0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32" y="3046772"/>
            <a:ext cx="568108" cy="7320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413" y="4660371"/>
            <a:ext cx="568108" cy="7320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292" y="4660371"/>
            <a:ext cx="568108" cy="732061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 flipV="1">
            <a:off x="6376136" y="3778834"/>
            <a:ext cx="539796" cy="881537"/>
          </a:xfrm>
          <a:prstGeom prst="line">
            <a:avLst/>
          </a:prstGeom>
          <a:ln w="28575">
            <a:solidFill>
              <a:srgbClr val="347C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7455730" y="3778836"/>
            <a:ext cx="586273" cy="881535"/>
          </a:xfrm>
          <a:prstGeom prst="line">
            <a:avLst/>
          </a:prstGeom>
          <a:ln w="28575">
            <a:solidFill>
              <a:srgbClr val="347C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0" idx="3"/>
            <a:endCxn id="31" idx="1"/>
          </p:cNvCxnSpPr>
          <p:nvPr/>
        </p:nvCxnSpPr>
        <p:spPr>
          <a:xfrm>
            <a:off x="6477521" y="5026401"/>
            <a:ext cx="1488771" cy="0"/>
          </a:xfrm>
          <a:prstGeom prst="line">
            <a:avLst/>
          </a:prstGeom>
          <a:ln w="28575">
            <a:solidFill>
              <a:srgbClr val="347C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09" y="3935961"/>
            <a:ext cx="430983" cy="5553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629" y="3928309"/>
            <a:ext cx="424722" cy="5472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104" y="4775609"/>
            <a:ext cx="376061" cy="48459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099646" y="3503673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47C00"/>
                </a:solidFill>
              </a:rPr>
              <a:t>(+)</a:t>
            </a:r>
            <a:endParaRPr lang="en-US" sz="2000" b="1" dirty="0">
              <a:solidFill>
                <a:srgbClr val="347C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17173" y="3525337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47C00"/>
                </a:solidFill>
              </a:rPr>
              <a:t>(+)</a:t>
            </a:r>
            <a:endParaRPr lang="en-US" sz="2000" b="1" dirty="0">
              <a:solidFill>
                <a:srgbClr val="347C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54479" y="5392432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47C00"/>
                </a:solidFill>
              </a:rPr>
              <a:t>(+)</a:t>
            </a:r>
            <a:endParaRPr lang="en-US" sz="2000" b="1" dirty="0">
              <a:solidFill>
                <a:srgbClr val="347C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828701" y="5721873"/>
            <a:ext cx="4087231" cy="0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676242"/>
            <a:ext cx="443069" cy="443069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021819" y="1543833"/>
            <a:ext cx="1311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Positive Mention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864436" y="1873049"/>
            <a:ext cx="2450764" cy="0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292" y="2988341"/>
            <a:ext cx="568108" cy="73206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72" y="4601939"/>
            <a:ext cx="568108" cy="73206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989" y="3869878"/>
            <a:ext cx="424722" cy="54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730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 err="1"/>
              <a:t>Heider’s</a:t>
            </a:r>
            <a:r>
              <a:rPr lang="en-US" altLang="en-US" dirty="0"/>
              <a:t> Structural Balance Theory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701522" y="3738968"/>
            <a:ext cx="539796" cy="881537"/>
          </a:xfrm>
          <a:prstGeom prst="line">
            <a:avLst/>
          </a:prstGeom>
          <a:ln w="28575">
            <a:solidFill>
              <a:srgbClr val="347C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43995" y="3525336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47C00"/>
                </a:solidFill>
              </a:rPr>
              <a:t>(+)</a:t>
            </a:r>
            <a:endParaRPr lang="en-US" sz="2000" b="1" dirty="0">
              <a:solidFill>
                <a:srgbClr val="347C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02906" y="4986536"/>
            <a:ext cx="1488771" cy="0"/>
          </a:xfrm>
          <a:prstGeom prst="line">
            <a:avLst/>
          </a:prstGeom>
          <a:ln w="28575">
            <a:solidFill>
              <a:srgbClr val="36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201" y="4776540"/>
            <a:ext cx="354137" cy="456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31981" y="457190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687C5"/>
                </a:solidFill>
              </a:rPr>
              <a:t>or</a:t>
            </a:r>
            <a:endParaRPr lang="en-US" sz="1100" b="1" dirty="0">
              <a:solidFill>
                <a:srgbClr val="3687C5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122" y="4769627"/>
            <a:ext cx="359502" cy="4632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92527" y="5080337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677" y="4620505"/>
            <a:ext cx="568108" cy="732061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H="1" flipV="1">
            <a:off x="2781115" y="3738970"/>
            <a:ext cx="586273" cy="881535"/>
          </a:xfrm>
          <a:prstGeom prst="line">
            <a:avLst/>
          </a:prstGeom>
          <a:ln w="28575">
            <a:solidFill>
              <a:srgbClr val="347C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94" y="3896096"/>
            <a:ext cx="430983" cy="5553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042003" y="3528386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47C00"/>
                </a:solidFill>
              </a:rPr>
              <a:t>(+)</a:t>
            </a:r>
            <a:endParaRPr lang="en-US" sz="2000" b="1" dirty="0">
              <a:solidFill>
                <a:srgbClr val="347C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98324"/>
            <a:ext cx="459626" cy="44654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35826" y="1629921"/>
            <a:ext cx="2904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Retweet without edit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26" y="1581497"/>
            <a:ext cx="446260" cy="49695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0" y="2166552"/>
            <a:ext cx="449394" cy="50044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03326" y="1623724"/>
            <a:ext cx="1342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Mention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4794" y="2261095"/>
            <a:ext cx="2474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Retweet with edit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043330" y="4386386"/>
            <a:ext cx="1642213" cy="0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32" y="3046772"/>
            <a:ext cx="568108" cy="7320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413" y="4660371"/>
            <a:ext cx="568108" cy="7320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292" y="4660371"/>
            <a:ext cx="568108" cy="732061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 flipV="1">
            <a:off x="6376136" y="3778834"/>
            <a:ext cx="539796" cy="881537"/>
          </a:xfrm>
          <a:prstGeom prst="line">
            <a:avLst/>
          </a:prstGeom>
          <a:ln w="28575">
            <a:solidFill>
              <a:srgbClr val="347C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7455730" y="3778836"/>
            <a:ext cx="586273" cy="881535"/>
          </a:xfrm>
          <a:prstGeom prst="line">
            <a:avLst/>
          </a:prstGeom>
          <a:ln w="28575">
            <a:solidFill>
              <a:srgbClr val="347C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0" idx="3"/>
            <a:endCxn id="31" idx="1"/>
          </p:cNvCxnSpPr>
          <p:nvPr/>
        </p:nvCxnSpPr>
        <p:spPr>
          <a:xfrm>
            <a:off x="6477521" y="5026401"/>
            <a:ext cx="1488771" cy="0"/>
          </a:xfrm>
          <a:prstGeom prst="line">
            <a:avLst/>
          </a:prstGeom>
          <a:ln w="28575">
            <a:solidFill>
              <a:srgbClr val="347C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09" y="3935961"/>
            <a:ext cx="430983" cy="5553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629" y="3928309"/>
            <a:ext cx="424722" cy="5472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104" y="4775609"/>
            <a:ext cx="376061" cy="48459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099646" y="3503673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47C00"/>
                </a:solidFill>
              </a:rPr>
              <a:t>(+)</a:t>
            </a:r>
            <a:endParaRPr lang="en-US" sz="2000" b="1" dirty="0">
              <a:solidFill>
                <a:srgbClr val="347C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17173" y="3525337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47C00"/>
                </a:solidFill>
              </a:rPr>
              <a:t>(+)</a:t>
            </a:r>
            <a:endParaRPr lang="en-US" sz="2000" b="1" dirty="0">
              <a:solidFill>
                <a:srgbClr val="347C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54479" y="5392432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47C00"/>
                </a:solidFill>
              </a:rPr>
              <a:t>(+)</a:t>
            </a:r>
            <a:endParaRPr lang="en-US" sz="2000" b="1" dirty="0">
              <a:solidFill>
                <a:srgbClr val="347C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828701" y="5721873"/>
            <a:ext cx="4087231" cy="0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676242"/>
            <a:ext cx="443069" cy="443069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021819" y="1543833"/>
            <a:ext cx="1311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Positive Mention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864436" y="1873049"/>
            <a:ext cx="2450764" cy="0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292" y="2988341"/>
            <a:ext cx="568108" cy="73206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72" y="4601939"/>
            <a:ext cx="568108" cy="73206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989" y="3869878"/>
            <a:ext cx="424722" cy="54729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885351" y="5334000"/>
            <a:ext cx="666755" cy="0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417165" y="2261095"/>
            <a:ext cx="1650635" cy="0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1072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 err="1"/>
              <a:t>Heider’s</a:t>
            </a:r>
            <a:r>
              <a:rPr lang="en-US" altLang="en-US" dirty="0"/>
              <a:t> Structural Balance Theory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701522" y="3738968"/>
            <a:ext cx="539796" cy="881537"/>
          </a:xfrm>
          <a:prstGeom prst="line">
            <a:avLst/>
          </a:prstGeom>
          <a:ln w="28575">
            <a:solidFill>
              <a:srgbClr val="347C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43995" y="3525336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47C00"/>
                </a:solidFill>
              </a:rPr>
              <a:t>(+)</a:t>
            </a:r>
            <a:endParaRPr lang="en-US" sz="2000" b="1" dirty="0">
              <a:solidFill>
                <a:srgbClr val="347C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02906" y="4986536"/>
            <a:ext cx="1488771" cy="0"/>
          </a:xfrm>
          <a:prstGeom prst="line">
            <a:avLst/>
          </a:prstGeom>
          <a:ln w="28575">
            <a:solidFill>
              <a:srgbClr val="36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201" y="4776540"/>
            <a:ext cx="354137" cy="456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31981" y="457190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687C5"/>
                </a:solidFill>
              </a:rPr>
              <a:t>or</a:t>
            </a:r>
            <a:endParaRPr lang="en-US" sz="1100" b="1" dirty="0">
              <a:solidFill>
                <a:srgbClr val="3687C5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122" y="4769627"/>
            <a:ext cx="359502" cy="4632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92527" y="5080337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677" y="4620505"/>
            <a:ext cx="568108" cy="732061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H="1" flipV="1">
            <a:off x="2781115" y="3738970"/>
            <a:ext cx="586273" cy="881535"/>
          </a:xfrm>
          <a:prstGeom prst="line">
            <a:avLst/>
          </a:prstGeom>
          <a:ln w="28575">
            <a:solidFill>
              <a:srgbClr val="347C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94" y="3896096"/>
            <a:ext cx="430983" cy="5553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042003" y="3528386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47C00"/>
                </a:solidFill>
              </a:rPr>
              <a:t>(+)</a:t>
            </a:r>
            <a:endParaRPr lang="en-US" sz="2000" b="1" dirty="0">
              <a:solidFill>
                <a:srgbClr val="347C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98324"/>
            <a:ext cx="459626" cy="44654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35826" y="1629921"/>
            <a:ext cx="2904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Retweet without edit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26" y="1581497"/>
            <a:ext cx="446260" cy="49695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0" y="2166552"/>
            <a:ext cx="449394" cy="50044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03326" y="1623724"/>
            <a:ext cx="1342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Mention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4794" y="2261095"/>
            <a:ext cx="2474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Retweet with edit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043330" y="4386386"/>
            <a:ext cx="1642213" cy="0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32" y="3046772"/>
            <a:ext cx="568108" cy="7320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413" y="4660371"/>
            <a:ext cx="568108" cy="7320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292" y="4660371"/>
            <a:ext cx="568108" cy="732061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 flipV="1">
            <a:off x="6376136" y="3778834"/>
            <a:ext cx="539796" cy="881537"/>
          </a:xfrm>
          <a:prstGeom prst="line">
            <a:avLst/>
          </a:prstGeom>
          <a:ln w="28575">
            <a:solidFill>
              <a:srgbClr val="347C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7455730" y="3778836"/>
            <a:ext cx="586273" cy="881535"/>
          </a:xfrm>
          <a:prstGeom prst="line">
            <a:avLst/>
          </a:prstGeom>
          <a:ln w="28575">
            <a:solidFill>
              <a:srgbClr val="347C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0" idx="3"/>
            <a:endCxn id="31" idx="1"/>
          </p:cNvCxnSpPr>
          <p:nvPr/>
        </p:nvCxnSpPr>
        <p:spPr>
          <a:xfrm>
            <a:off x="6477521" y="5026401"/>
            <a:ext cx="1488771" cy="0"/>
          </a:xfrm>
          <a:prstGeom prst="line">
            <a:avLst/>
          </a:prstGeom>
          <a:ln w="28575">
            <a:solidFill>
              <a:srgbClr val="347C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09" y="3935961"/>
            <a:ext cx="430983" cy="5553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629" y="3928309"/>
            <a:ext cx="424722" cy="5472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104" y="4775609"/>
            <a:ext cx="376061" cy="48459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099646" y="3503673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47C00"/>
                </a:solidFill>
              </a:rPr>
              <a:t>(+)</a:t>
            </a:r>
            <a:endParaRPr lang="en-US" sz="2000" b="1" dirty="0">
              <a:solidFill>
                <a:srgbClr val="347C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17173" y="3525337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47C00"/>
                </a:solidFill>
              </a:rPr>
              <a:t>(+)</a:t>
            </a:r>
            <a:endParaRPr lang="en-US" sz="2000" b="1" dirty="0">
              <a:solidFill>
                <a:srgbClr val="347C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54479" y="5392432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47C00"/>
                </a:solidFill>
              </a:rPr>
              <a:t>(+)</a:t>
            </a:r>
            <a:endParaRPr lang="en-US" sz="2000" b="1" dirty="0">
              <a:solidFill>
                <a:srgbClr val="347C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828701" y="5721873"/>
            <a:ext cx="4087231" cy="0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676242"/>
            <a:ext cx="443069" cy="443069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021819" y="1543833"/>
            <a:ext cx="1311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Positive Mention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864436" y="1873049"/>
            <a:ext cx="2450764" cy="0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292" y="2988341"/>
            <a:ext cx="568108" cy="73206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72" y="4601939"/>
            <a:ext cx="568108" cy="73206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989" y="3869878"/>
            <a:ext cx="424722" cy="54729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885351" y="5334000"/>
            <a:ext cx="666755" cy="0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884409" y="2320594"/>
            <a:ext cx="595566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Friend of my friend is my friend!</a:t>
            </a:r>
          </a:p>
        </p:txBody>
      </p:sp>
    </p:spTree>
    <p:extLst>
      <p:ext uri="{BB962C8B-B14F-4D97-AF65-F5344CB8AC3E}">
        <p14:creationId xmlns:p14="http://schemas.microsoft.com/office/powerpoint/2010/main" val="36903742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24200"/>
            <a:ext cx="8229600" cy="1143000"/>
          </a:xfrm>
        </p:spPr>
        <p:txBody>
          <a:bodyPr/>
          <a:lstStyle/>
          <a:p>
            <a:r>
              <a:rPr lang="en-US" altLang="en-US" b="1" dirty="0"/>
              <a:t>How many hops?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37391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How many hops?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59762" y="2362200"/>
            <a:ext cx="3824476" cy="2667000"/>
            <a:chOff x="762000" y="1752600"/>
            <a:chExt cx="2619751" cy="1828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955" y="1752600"/>
              <a:ext cx="493607" cy="57075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428" y="3010646"/>
              <a:ext cx="493607" cy="570754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1284947" y="2323354"/>
              <a:ext cx="469008" cy="687293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360" y="2439893"/>
              <a:ext cx="369025" cy="426699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1373036" y="3296024"/>
              <a:ext cx="1293536" cy="0"/>
            </a:xfrm>
            <a:prstGeom prst="line">
              <a:avLst/>
            </a:prstGeom>
            <a:ln w="28575">
              <a:solidFill>
                <a:srgbClr val="3687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852" y="3132300"/>
              <a:ext cx="307696" cy="35578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832728" y="2972754"/>
              <a:ext cx="361010" cy="287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687C5"/>
                  </a:solidFill>
                </a:rPr>
                <a:t>or</a:t>
              </a:r>
              <a:endParaRPr lang="en-US" sz="1100" b="1" dirty="0">
                <a:solidFill>
                  <a:srgbClr val="3687C5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920" y="3126910"/>
              <a:ext cx="312357" cy="36117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571" y="3010646"/>
              <a:ext cx="493607" cy="570754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H="1" flipV="1">
              <a:off x="2222964" y="2323355"/>
              <a:ext cx="509390" cy="687291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2107" y="2445859"/>
              <a:ext cx="374465" cy="43299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62000" y="2139905"/>
              <a:ext cx="606141" cy="455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47C00"/>
                  </a:solidFill>
                </a:rPr>
                <a:t>(+)</a:t>
              </a:r>
              <a:endParaRPr lang="en-US" sz="2000" b="1" dirty="0">
                <a:solidFill>
                  <a:srgbClr val="347C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75610" y="2156795"/>
              <a:ext cx="606141" cy="455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47C00"/>
                  </a:solidFill>
                </a:rPr>
                <a:t>(+)</a:t>
              </a:r>
              <a:endParaRPr lang="en-US" sz="2000" b="1" dirty="0">
                <a:solidFill>
                  <a:srgbClr val="347C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162800" y="2093960"/>
            <a:ext cx="992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2?</a:t>
            </a:r>
          </a:p>
        </p:txBody>
      </p:sp>
    </p:spTree>
    <p:extLst>
      <p:ext uri="{BB962C8B-B14F-4D97-AF65-F5344CB8AC3E}">
        <p14:creationId xmlns:p14="http://schemas.microsoft.com/office/powerpoint/2010/main" val="37201203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How many hops?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59762" y="2362200"/>
            <a:ext cx="3824476" cy="2667000"/>
            <a:chOff x="762000" y="1752600"/>
            <a:chExt cx="2619751" cy="1828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955" y="1752600"/>
              <a:ext cx="493607" cy="57075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428" y="3010646"/>
              <a:ext cx="493607" cy="570754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1284947" y="2323354"/>
              <a:ext cx="469008" cy="687293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360" y="2439893"/>
              <a:ext cx="369025" cy="426699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1373036" y="3296024"/>
              <a:ext cx="1293536" cy="0"/>
            </a:xfrm>
            <a:prstGeom prst="line">
              <a:avLst/>
            </a:prstGeom>
            <a:ln w="28575">
              <a:solidFill>
                <a:srgbClr val="3687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852" y="3132300"/>
              <a:ext cx="307696" cy="35578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832728" y="2972754"/>
              <a:ext cx="361010" cy="287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687C5"/>
                  </a:solidFill>
                </a:rPr>
                <a:t>or</a:t>
              </a:r>
              <a:endParaRPr lang="en-US" sz="1100" b="1" dirty="0">
                <a:solidFill>
                  <a:srgbClr val="3687C5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920" y="3126910"/>
              <a:ext cx="312357" cy="36117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571" y="3010646"/>
              <a:ext cx="493607" cy="570754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H="1" flipV="1">
              <a:off x="2222964" y="2323355"/>
              <a:ext cx="509390" cy="687291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2107" y="2445859"/>
              <a:ext cx="374465" cy="43299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62000" y="2139905"/>
              <a:ext cx="606141" cy="455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47C00"/>
                  </a:solidFill>
                </a:rPr>
                <a:t>(+)</a:t>
              </a:r>
              <a:endParaRPr lang="en-US" sz="2000" b="1" dirty="0">
                <a:solidFill>
                  <a:srgbClr val="347C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75610" y="2156795"/>
              <a:ext cx="606141" cy="455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47C00"/>
                  </a:solidFill>
                </a:rPr>
                <a:t>(+)</a:t>
              </a:r>
              <a:endParaRPr lang="en-US" sz="2000" b="1" dirty="0">
                <a:solidFill>
                  <a:srgbClr val="347C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162800" y="2093960"/>
            <a:ext cx="992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2?</a:t>
            </a:r>
          </a:p>
        </p:txBody>
      </p:sp>
      <p:cxnSp>
        <p:nvCxnSpPr>
          <p:cNvPr id="18" name="Connector: Curved 17"/>
          <p:cNvCxnSpPr>
            <a:stCxn id="5" idx="0"/>
            <a:endCxn id="4" idx="1"/>
          </p:cNvCxnSpPr>
          <p:nvPr/>
        </p:nvCxnSpPr>
        <p:spPr>
          <a:xfrm rot="5400000" flipH="1" flipV="1">
            <a:off x="2940448" y="3029418"/>
            <a:ext cx="1418475" cy="916390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1021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How many hops?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59762" y="2362200"/>
            <a:ext cx="3824476" cy="2667000"/>
            <a:chOff x="762000" y="1752600"/>
            <a:chExt cx="2619751" cy="1828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955" y="1752600"/>
              <a:ext cx="493607" cy="57075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428" y="3010646"/>
              <a:ext cx="493607" cy="570754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1284947" y="2323354"/>
              <a:ext cx="469008" cy="687293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360" y="2439893"/>
              <a:ext cx="369025" cy="426699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1373036" y="3296024"/>
              <a:ext cx="1293536" cy="0"/>
            </a:xfrm>
            <a:prstGeom prst="line">
              <a:avLst/>
            </a:prstGeom>
            <a:ln w="28575">
              <a:solidFill>
                <a:srgbClr val="3687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852" y="3132300"/>
              <a:ext cx="307696" cy="35578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832728" y="2972754"/>
              <a:ext cx="361010" cy="287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687C5"/>
                  </a:solidFill>
                </a:rPr>
                <a:t>or</a:t>
              </a:r>
              <a:endParaRPr lang="en-US" sz="1100" b="1" dirty="0">
                <a:solidFill>
                  <a:srgbClr val="3687C5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920" y="3126910"/>
              <a:ext cx="312357" cy="36117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571" y="3010646"/>
              <a:ext cx="493607" cy="570754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H="1" flipV="1">
              <a:off x="2222964" y="2323355"/>
              <a:ext cx="509390" cy="687291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2107" y="2445859"/>
              <a:ext cx="374465" cy="43299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62000" y="2139905"/>
              <a:ext cx="606141" cy="455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47C00"/>
                  </a:solidFill>
                </a:rPr>
                <a:t>(+)</a:t>
              </a:r>
              <a:endParaRPr lang="en-US" sz="2000" b="1" dirty="0">
                <a:solidFill>
                  <a:srgbClr val="347C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75610" y="2156795"/>
              <a:ext cx="606141" cy="455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47C00"/>
                  </a:solidFill>
                </a:rPr>
                <a:t>(+)</a:t>
              </a:r>
              <a:endParaRPr lang="en-US" sz="2000" b="1" dirty="0">
                <a:solidFill>
                  <a:srgbClr val="347C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162800" y="2093960"/>
            <a:ext cx="992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2?</a:t>
            </a:r>
          </a:p>
        </p:txBody>
      </p:sp>
      <p:cxnSp>
        <p:nvCxnSpPr>
          <p:cNvPr id="18" name="Connector: Curved 17"/>
          <p:cNvCxnSpPr>
            <a:stCxn id="5" idx="0"/>
            <a:endCxn id="4" idx="1"/>
          </p:cNvCxnSpPr>
          <p:nvPr/>
        </p:nvCxnSpPr>
        <p:spPr>
          <a:xfrm rot="5400000" flipH="1" flipV="1">
            <a:off x="2940448" y="3029418"/>
            <a:ext cx="1418475" cy="916390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/>
          <p:cNvCxnSpPr>
            <a:stCxn id="4" idx="3"/>
            <a:endCxn id="12" idx="0"/>
          </p:cNvCxnSpPr>
          <p:nvPr/>
        </p:nvCxnSpPr>
        <p:spPr>
          <a:xfrm>
            <a:off x="4828478" y="2778375"/>
            <a:ext cx="971995" cy="1418475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1593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How many hops?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62800" y="2093960"/>
            <a:ext cx="992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3?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237816" y="2093960"/>
            <a:ext cx="6586992" cy="2895600"/>
            <a:chOff x="3804312" y="1752600"/>
            <a:chExt cx="4766685" cy="18288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080" y="1752600"/>
              <a:ext cx="493607" cy="57075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8554" y="3010646"/>
              <a:ext cx="493607" cy="570754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4424072" y="2323354"/>
              <a:ext cx="469008" cy="687293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485" y="2439893"/>
              <a:ext cx="369025" cy="426699"/>
            </a:xfrm>
            <a:prstGeom prst="rect">
              <a:avLst/>
            </a:prstGeom>
          </p:spPr>
        </p:pic>
        <p:cxnSp>
          <p:nvCxnSpPr>
            <p:cNvPr id="23" name="Straight Connector 22"/>
            <p:cNvCxnSpPr>
              <a:endCxn id="33" idx="1"/>
            </p:cNvCxnSpPr>
            <p:nvPr/>
          </p:nvCxnSpPr>
          <p:spPr>
            <a:xfrm flipV="1">
              <a:off x="4512161" y="3278541"/>
              <a:ext cx="3305731" cy="17483"/>
            </a:xfrm>
            <a:prstGeom prst="line">
              <a:avLst/>
            </a:prstGeom>
            <a:ln w="28575">
              <a:solidFill>
                <a:srgbClr val="3687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118" y="3132300"/>
              <a:ext cx="307696" cy="35578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048690" y="2972754"/>
              <a:ext cx="361010" cy="287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687C5"/>
                  </a:solidFill>
                </a:rPr>
                <a:t>or</a:t>
              </a:r>
              <a:endParaRPr lang="en-US" sz="1100" b="1" dirty="0">
                <a:solidFill>
                  <a:srgbClr val="3687C5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7383" y="3132300"/>
              <a:ext cx="312357" cy="36117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100" y="1752600"/>
              <a:ext cx="493607" cy="570754"/>
            </a:xfrm>
            <a:prstGeom prst="rect">
              <a:avLst/>
            </a:prstGeom>
          </p:spPr>
        </p:pic>
        <p:cxnSp>
          <p:nvCxnSpPr>
            <p:cNvPr id="28" name="Straight Connector 27"/>
            <p:cNvCxnSpPr>
              <a:stCxn id="27" idx="1"/>
              <a:endCxn id="19" idx="3"/>
            </p:cNvCxnSpPr>
            <p:nvPr/>
          </p:nvCxnSpPr>
          <p:spPr>
            <a:xfrm flipH="1">
              <a:off x="5386687" y="2037977"/>
              <a:ext cx="1495412" cy="0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028" y="1821481"/>
              <a:ext cx="374465" cy="43299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804312" y="2206680"/>
              <a:ext cx="606141" cy="455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47C00"/>
                  </a:solidFill>
                </a:rPr>
                <a:t>(+)</a:t>
              </a:r>
              <a:endParaRPr lang="en-US" sz="2000" b="1" dirty="0">
                <a:solidFill>
                  <a:srgbClr val="347C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95914" y="2243006"/>
              <a:ext cx="606141" cy="455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47C00"/>
                  </a:solidFill>
                </a:rPr>
                <a:t>(+)</a:t>
              </a:r>
              <a:endParaRPr lang="en-US" sz="2000" b="1" dirty="0">
                <a:solidFill>
                  <a:srgbClr val="347C00"/>
                </a:solidFill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7374283" y="2250483"/>
              <a:ext cx="1196714" cy="1313435"/>
              <a:chOff x="1987597" y="2489819"/>
              <a:chExt cx="1377336" cy="1684640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8159" y="3442398"/>
                <a:ext cx="568108" cy="732061"/>
              </a:xfrm>
              <a:prstGeom prst="rect">
                <a:avLst/>
              </a:prstGeom>
            </p:spPr>
          </p:pic>
          <p:cxnSp>
            <p:nvCxnSpPr>
              <p:cNvPr id="34" name="Straight Connector 33"/>
              <p:cNvCxnSpPr/>
              <p:nvPr/>
            </p:nvCxnSpPr>
            <p:spPr>
              <a:xfrm flipH="1" flipV="1">
                <a:off x="1987597" y="2560863"/>
                <a:ext cx="586273" cy="881535"/>
              </a:xfrm>
              <a:prstGeom prst="line">
                <a:avLst/>
              </a:prstGeom>
              <a:ln w="28575">
                <a:solidFill>
                  <a:srgbClr val="347C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7176" y="2717989"/>
                <a:ext cx="430983" cy="555363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2667306" y="2489819"/>
                <a:ext cx="6976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347C00"/>
                    </a:solidFill>
                  </a:rPr>
                  <a:t>(+)</a:t>
                </a:r>
                <a:endParaRPr lang="en-US" sz="2000" b="1" dirty="0">
                  <a:solidFill>
                    <a:srgbClr val="347C00"/>
                  </a:solidFill>
                </a:endParaRPr>
              </a:p>
            </p:txBody>
          </p:sp>
        </p:grpSp>
      </p:grpSp>
      <p:cxnSp>
        <p:nvCxnSpPr>
          <p:cNvPr id="2051" name="Connector: Curved 2050"/>
          <p:cNvCxnSpPr>
            <a:stCxn id="20" idx="0"/>
            <a:endCxn id="19" idx="1"/>
          </p:cNvCxnSpPr>
          <p:nvPr/>
        </p:nvCxnSpPr>
        <p:spPr>
          <a:xfrm rot="5400000" flipH="1" flipV="1">
            <a:off x="1538616" y="2882118"/>
            <a:ext cx="1540059" cy="867438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Connector: Curved 2052"/>
          <p:cNvCxnSpPr>
            <a:stCxn id="19" idx="0"/>
            <a:endCxn id="27" idx="0"/>
          </p:cNvCxnSpPr>
          <p:nvPr/>
        </p:nvCxnSpPr>
        <p:spPr>
          <a:xfrm rot="5400000" flipH="1" flipV="1">
            <a:off x="4457711" y="719666"/>
            <a:ext cx="12700" cy="2748589"/>
          </a:xfrm>
          <a:prstGeom prst="curvedConnector3">
            <a:avLst>
              <a:gd name="adj1" fmla="val 3846315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Connector: Curved 2055"/>
          <p:cNvCxnSpPr>
            <a:stCxn id="27" idx="3"/>
            <a:endCxn id="33" idx="0"/>
          </p:cNvCxnSpPr>
          <p:nvPr/>
        </p:nvCxnSpPr>
        <p:spPr>
          <a:xfrm>
            <a:off x="6173059" y="2545807"/>
            <a:ext cx="952101" cy="1512380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5860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211106"/>
            <a:ext cx="682106" cy="90369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94" y="5039906"/>
            <a:ext cx="682106" cy="903694"/>
          </a:xfrm>
          <a:prstGeom prst="rect">
            <a:avLst/>
          </a:prstGeom>
        </p:spPr>
      </p:pic>
      <p:cxnSp>
        <p:nvCxnSpPr>
          <p:cNvPr id="72" name="Straight Connector 71"/>
          <p:cNvCxnSpPr/>
          <p:nvPr/>
        </p:nvCxnSpPr>
        <p:spPr>
          <a:xfrm flipV="1">
            <a:off x="2247487" y="4107183"/>
            <a:ext cx="648113" cy="932725"/>
          </a:xfrm>
          <a:prstGeom prst="line">
            <a:avLst/>
          </a:prstGeom>
          <a:ln w="28575">
            <a:solidFill>
              <a:srgbClr val="347C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3" name="Picture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51" y="4277393"/>
            <a:ext cx="509949" cy="675607"/>
          </a:xfrm>
          <a:prstGeom prst="rect">
            <a:avLst/>
          </a:prstGeom>
        </p:spPr>
      </p:pic>
      <p:cxnSp>
        <p:nvCxnSpPr>
          <p:cNvPr id="74" name="Straight Connector 73"/>
          <p:cNvCxnSpPr>
            <a:endCxn id="84" idx="1"/>
          </p:cNvCxnSpPr>
          <p:nvPr/>
        </p:nvCxnSpPr>
        <p:spPr>
          <a:xfrm flipV="1">
            <a:off x="2215979" y="5464073"/>
            <a:ext cx="4568127" cy="27681"/>
          </a:xfrm>
          <a:prstGeom prst="line">
            <a:avLst/>
          </a:prstGeom>
          <a:ln w="28575">
            <a:solidFill>
              <a:srgbClr val="36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401" y="5232525"/>
            <a:ext cx="425199" cy="563329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4339280" y="4979911"/>
            <a:ext cx="498873" cy="455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687C5"/>
                </a:solidFill>
              </a:rPr>
              <a:t>or</a:t>
            </a:r>
            <a:endParaRPr lang="en-US" sz="1100" b="1" dirty="0">
              <a:solidFill>
                <a:srgbClr val="3687C5"/>
              </a:solidFill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232525"/>
            <a:ext cx="431640" cy="57186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88" y="3201547"/>
            <a:ext cx="682106" cy="903694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1537571" y="3700992"/>
            <a:ext cx="837615" cy="721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47C00"/>
                </a:solidFill>
              </a:rPr>
              <a:t>(+)</a:t>
            </a:r>
            <a:endParaRPr lang="en-US" sz="2000" b="1" dirty="0">
              <a:solidFill>
                <a:srgbClr val="347C00"/>
              </a:solidFill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106" y="5012227"/>
            <a:ext cx="682107" cy="903693"/>
          </a:xfrm>
          <a:prstGeom prst="rect">
            <a:avLst/>
          </a:prstGeom>
        </p:spPr>
      </p:pic>
      <p:cxnSp>
        <p:nvCxnSpPr>
          <p:cNvPr id="85" name="Straight Connector 84"/>
          <p:cNvCxnSpPr/>
          <p:nvPr/>
        </p:nvCxnSpPr>
        <p:spPr>
          <a:xfrm flipH="1" flipV="1">
            <a:off x="6161094" y="4045558"/>
            <a:ext cx="713917" cy="966669"/>
          </a:xfrm>
          <a:prstGeom prst="line">
            <a:avLst/>
          </a:prstGeom>
          <a:ln w="28575">
            <a:solidFill>
              <a:srgbClr val="347C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319" y="4223638"/>
            <a:ext cx="517466" cy="685568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6944360" y="3703490"/>
            <a:ext cx="837615" cy="721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47C00"/>
                </a:solidFill>
              </a:rPr>
              <a:t>(+)</a:t>
            </a:r>
            <a:endParaRPr lang="en-US" sz="2000" b="1" dirty="0">
              <a:solidFill>
                <a:srgbClr val="347C00"/>
              </a:solidFill>
            </a:endParaRPr>
          </a:p>
        </p:txBody>
      </p:sp>
      <p:grpSp>
        <p:nvGrpSpPr>
          <p:cNvPr id="2057" name="Group 2056"/>
          <p:cNvGrpSpPr/>
          <p:nvPr/>
        </p:nvGrpSpPr>
        <p:grpSpPr>
          <a:xfrm>
            <a:off x="2698575" y="1441948"/>
            <a:ext cx="3824476" cy="1834652"/>
            <a:chOff x="2707252" y="1127436"/>
            <a:chExt cx="3824476" cy="1834652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370" y="1127436"/>
              <a:ext cx="720598" cy="832350"/>
            </a:xfrm>
            <a:prstGeom prst="rect">
              <a:avLst/>
            </a:prstGeom>
          </p:spPr>
        </p:pic>
        <p:cxnSp>
          <p:nvCxnSpPr>
            <p:cNvPr id="91" name="Straight Connector 90"/>
            <p:cNvCxnSpPr/>
            <p:nvPr/>
          </p:nvCxnSpPr>
          <p:spPr>
            <a:xfrm flipV="1">
              <a:off x="3470683" y="1959786"/>
              <a:ext cx="684687" cy="1002302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7856" y="2129738"/>
              <a:ext cx="538726" cy="622269"/>
            </a:xfrm>
            <a:prstGeom prst="rect">
              <a:avLst/>
            </a:prstGeom>
          </p:spPr>
        </p:pic>
        <p:cxnSp>
          <p:nvCxnSpPr>
            <p:cNvPr id="98" name="Straight Connector 97"/>
            <p:cNvCxnSpPr/>
            <p:nvPr/>
          </p:nvCxnSpPr>
          <p:spPr>
            <a:xfrm flipH="1" flipV="1">
              <a:off x="4840058" y="1959787"/>
              <a:ext cx="743639" cy="1002299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0998" y="2138439"/>
              <a:ext cx="546667" cy="631444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>
              <a:off x="2707252" y="1692256"/>
              <a:ext cx="884882" cy="664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47C00"/>
                  </a:solidFill>
                </a:rPr>
                <a:t>(+)</a:t>
              </a:r>
              <a:endParaRPr lang="en-US" sz="2000" b="1" dirty="0">
                <a:solidFill>
                  <a:srgbClr val="347C00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646846" y="1716887"/>
              <a:ext cx="884882" cy="664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47C00"/>
                  </a:solidFill>
                </a:rPr>
                <a:t>(+)</a:t>
              </a:r>
              <a:endParaRPr lang="en-US" sz="2000" b="1" dirty="0">
                <a:solidFill>
                  <a:srgbClr val="347C00"/>
                </a:solidFill>
              </a:endParaRPr>
            </a:p>
          </p:txBody>
        </p:sp>
      </p:grpSp>
      <p:sp>
        <p:nvSpPr>
          <p:cNvPr id="1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How many hops?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162800" y="2093960"/>
            <a:ext cx="992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4?</a:t>
            </a:r>
          </a:p>
        </p:txBody>
      </p:sp>
      <p:cxnSp>
        <p:nvCxnSpPr>
          <p:cNvPr id="2061" name="Connector: Curved 2060"/>
          <p:cNvCxnSpPr>
            <a:stCxn id="71" idx="0"/>
            <a:endCxn id="70" idx="1"/>
          </p:cNvCxnSpPr>
          <p:nvPr/>
        </p:nvCxnSpPr>
        <p:spPr>
          <a:xfrm rot="5400000" flipH="1" flipV="1">
            <a:off x="1769897" y="3914204"/>
            <a:ext cx="1376953" cy="874453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Connector: Curved 2062"/>
          <p:cNvCxnSpPr>
            <a:stCxn id="70" idx="0"/>
            <a:endCxn id="89" idx="1"/>
          </p:cNvCxnSpPr>
          <p:nvPr/>
        </p:nvCxnSpPr>
        <p:spPr>
          <a:xfrm rot="5400000" flipH="1" flipV="1">
            <a:off x="3015182" y="2079595"/>
            <a:ext cx="1352983" cy="910040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Connector: Curved 2064"/>
          <p:cNvCxnSpPr>
            <a:stCxn id="89" idx="3"/>
            <a:endCxn id="78" idx="0"/>
          </p:cNvCxnSpPr>
          <p:nvPr/>
        </p:nvCxnSpPr>
        <p:spPr>
          <a:xfrm>
            <a:off x="4867291" y="1858123"/>
            <a:ext cx="952750" cy="1343424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7" name="Connector: Curved 2066"/>
          <p:cNvCxnSpPr>
            <a:stCxn id="78" idx="3"/>
            <a:endCxn id="84" idx="0"/>
          </p:cNvCxnSpPr>
          <p:nvPr/>
        </p:nvCxnSpPr>
        <p:spPr>
          <a:xfrm>
            <a:off x="6161094" y="3653394"/>
            <a:ext cx="964066" cy="1358833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5660193" y="5142102"/>
            <a:ext cx="3238293" cy="1115504"/>
            <a:chOff x="4953000" y="1609015"/>
            <a:chExt cx="2819400" cy="1049169"/>
          </a:xfrm>
        </p:grpSpPr>
        <p:sp>
          <p:nvSpPr>
            <p:cNvPr id="69" name="Speech Bubble: Rectangle 68"/>
            <p:cNvSpPr/>
            <p:nvPr/>
          </p:nvSpPr>
          <p:spPr>
            <a:xfrm>
              <a:off x="4953000" y="1609015"/>
              <a:ext cx="2819400" cy="1049169"/>
            </a:xfrm>
            <a:prstGeom prst="wedgeRectCallout">
              <a:avLst>
                <a:gd name="adj1" fmla="val -47943"/>
                <a:gd name="adj2" fmla="val -6546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" b="32271"/>
            <a:stretch/>
          </p:blipFill>
          <p:spPr>
            <a:xfrm>
              <a:off x="5065295" y="1640948"/>
              <a:ext cx="2554705" cy="1001001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408204" y="3200307"/>
            <a:ext cx="3238293" cy="1115504"/>
            <a:chOff x="4953000" y="1609015"/>
            <a:chExt cx="2819400" cy="1049169"/>
          </a:xfrm>
        </p:grpSpPr>
        <p:sp>
          <p:nvSpPr>
            <p:cNvPr id="72" name="Speech Bubble: Rectangle 71"/>
            <p:cNvSpPr/>
            <p:nvPr/>
          </p:nvSpPr>
          <p:spPr>
            <a:xfrm>
              <a:off x="4953000" y="1609015"/>
              <a:ext cx="2819400" cy="1049169"/>
            </a:xfrm>
            <a:prstGeom prst="wedgeRectCallout">
              <a:avLst>
                <a:gd name="adj1" fmla="val -47943"/>
                <a:gd name="adj2" fmla="val -6546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" b="32271"/>
            <a:stretch/>
          </p:blipFill>
          <p:spPr>
            <a:xfrm>
              <a:off x="5065295" y="1640948"/>
              <a:ext cx="2554705" cy="1001001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268896" y="5012122"/>
            <a:ext cx="3429000" cy="1192963"/>
            <a:chOff x="0" y="5457045"/>
            <a:chExt cx="3429000" cy="1192963"/>
          </a:xfrm>
        </p:grpSpPr>
        <p:sp>
          <p:nvSpPr>
            <p:cNvPr id="5" name="Speech Bubble: Rectangle 4"/>
            <p:cNvSpPr/>
            <p:nvPr/>
          </p:nvSpPr>
          <p:spPr>
            <a:xfrm>
              <a:off x="0" y="5457045"/>
              <a:ext cx="3429000" cy="1192963"/>
            </a:xfrm>
            <a:prstGeom prst="wedgeRectCallout">
              <a:avLst>
                <a:gd name="adj1" fmla="val 39965"/>
                <a:gd name="adj2" fmla="val -865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110"/>
            <a:stretch/>
          </p:blipFill>
          <p:spPr>
            <a:xfrm>
              <a:off x="52433" y="5551019"/>
              <a:ext cx="3300367" cy="9906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91860" y="5786255"/>
            <a:ext cx="3302987" cy="1032413"/>
            <a:chOff x="3783613" y="2162314"/>
            <a:chExt cx="3302987" cy="1032413"/>
          </a:xfrm>
        </p:grpSpPr>
        <p:sp>
          <p:nvSpPr>
            <p:cNvPr id="8" name="Speech Bubble: Rectangle 7"/>
            <p:cNvSpPr/>
            <p:nvPr/>
          </p:nvSpPr>
          <p:spPr>
            <a:xfrm>
              <a:off x="3783613" y="2162314"/>
              <a:ext cx="3302987" cy="1032413"/>
            </a:xfrm>
            <a:prstGeom prst="wedgeRectCallout">
              <a:avLst>
                <a:gd name="adj1" fmla="val 39965"/>
                <a:gd name="adj2" fmla="val -865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874" y="2268962"/>
              <a:ext cx="3174470" cy="86543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299304" y="4997707"/>
            <a:ext cx="3048000" cy="820304"/>
            <a:chOff x="5410200" y="4853588"/>
            <a:chExt cx="3048000" cy="820304"/>
          </a:xfrm>
        </p:grpSpPr>
        <p:sp>
          <p:nvSpPr>
            <p:cNvPr id="11" name="Speech Bubble: Rectangle 10"/>
            <p:cNvSpPr/>
            <p:nvPr/>
          </p:nvSpPr>
          <p:spPr>
            <a:xfrm>
              <a:off x="5410200" y="4853588"/>
              <a:ext cx="3048000" cy="820304"/>
            </a:xfrm>
            <a:prstGeom prst="wedgeRectCallout">
              <a:avLst>
                <a:gd name="adj1" fmla="val 39965"/>
                <a:gd name="adj2" fmla="val -865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369"/>
            <a:stretch/>
          </p:blipFill>
          <p:spPr>
            <a:xfrm>
              <a:off x="5458109" y="4958953"/>
              <a:ext cx="2927460" cy="62512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058751" y="3348637"/>
            <a:ext cx="2971800" cy="1126695"/>
            <a:chOff x="4465983" y="5707285"/>
            <a:chExt cx="2971800" cy="1126695"/>
          </a:xfrm>
        </p:grpSpPr>
        <p:sp>
          <p:nvSpPr>
            <p:cNvPr id="14" name="Speech Bubble: Rectangle 13"/>
            <p:cNvSpPr/>
            <p:nvPr/>
          </p:nvSpPr>
          <p:spPr>
            <a:xfrm>
              <a:off x="4465983" y="5707285"/>
              <a:ext cx="2971800" cy="1126695"/>
            </a:xfrm>
            <a:prstGeom prst="wedgeRectCallout">
              <a:avLst>
                <a:gd name="adj1" fmla="val -41640"/>
                <a:gd name="adj2" fmla="val -8833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729" y="5765411"/>
              <a:ext cx="2787266" cy="1025094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746735" y="3227506"/>
            <a:ext cx="3238293" cy="1115504"/>
            <a:chOff x="4953000" y="1609015"/>
            <a:chExt cx="2819400" cy="1049169"/>
          </a:xfrm>
        </p:grpSpPr>
        <p:sp>
          <p:nvSpPr>
            <p:cNvPr id="17" name="Speech Bubble: Rectangle 16"/>
            <p:cNvSpPr/>
            <p:nvPr/>
          </p:nvSpPr>
          <p:spPr>
            <a:xfrm>
              <a:off x="4953000" y="1609015"/>
              <a:ext cx="2819400" cy="1049169"/>
            </a:xfrm>
            <a:prstGeom prst="wedgeRectCallout">
              <a:avLst>
                <a:gd name="adj1" fmla="val -47943"/>
                <a:gd name="adj2" fmla="val -6546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" b="32271"/>
            <a:stretch/>
          </p:blipFill>
          <p:spPr>
            <a:xfrm>
              <a:off x="5065295" y="1640948"/>
              <a:ext cx="2554705" cy="1001001"/>
            </a:xfrm>
            <a:prstGeom prst="rect">
              <a:avLst/>
            </a:prstGeom>
          </p:spPr>
        </p:pic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Motivation</a:t>
            </a:r>
            <a:endParaRPr lang="en-US" alt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5838" y="1588452"/>
            <a:ext cx="3238293" cy="1115504"/>
            <a:chOff x="4953000" y="1609015"/>
            <a:chExt cx="2819400" cy="1049169"/>
          </a:xfrm>
        </p:grpSpPr>
        <p:sp>
          <p:nvSpPr>
            <p:cNvPr id="21" name="Speech Bubble: Rectangle 20"/>
            <p:cNvSpPr/>
            <p:nvPr/>
          </p:nvSpPr>
          <p:spPr>
            <a:xfrm>
              <a:off x="4953000" y="1609015"/>
              <a:ext cx="2819400" cy="1049169"/>
            </a:xfrm>
            <a:prstGeom prst="wedgeRectCallout">
              <a:avLst>
                <a:gd name="adj1" fmla="val 48431"/>
                <a:gd name="adj2" fmla="val 8778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" b="32271"/>
            <a:stretch/>
          </p:blipFill>
          <p:spPr>
            <a:xfrm>
              <a:off x="5065295" y="1640948"/>
              <a:ext cx="2554705" cy="100100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2438400" y="1267003"/>
            <a:ext cx="3505200" cy="1049169"/>
            <a:chOff x="762000" y="2227430"/>
            <a:chExt cx="3505200" cy="1049169"/>
          </a:xfrm>
        </p:grpSpPr>
        <p:sp>
          <p:nvSpPr>
            <p:cNvPr id="24" name="Speech Bubble: Rectangle 23"/>
            <p:cNvSpPr/>
            <p:nvPr/>
          </p:nvSpPr>
          <p:spPr>
            <a:xfrm>
              <a:off x="762000" y="2227430"/>
              <a:ext cx="3505200" cy="1049169"/>
            </a:xfrm>
            <a:prstGeom prst="wedgeRectCallout">
              <a:avLst>
                <a:gd name="adj1" fmla="val 3346"/>
                <a:gd name="adj2" fmla="val 8873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174"/>
            <a:stretch/>
          </p:blipFill>
          <p:spPr>
            <a:xfrm>
              <a:off x="856988" y="2284797"/>
              <a:ext cx="3300367" cy="98418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49446" y="2442384"/>
            <a:ext cx="3413367" cy="1287780"/>
            <a:chOff x="5662305" y="3352800"/>
            <a:chExt cx="3413367" cy="1287780"/>
          </a:xfrm>
        </p:grpSpPr>
        <p:sp>
          <p:nvSpPr>
            <p:cNvPr id="27" name="Speech Bubble: Rectangle 26"/>
            <p:cNvSpPr/>
            <p:nvPr/>
          </p:nvSpPr>
          <p:spPr>
            <a:xfrm>
              <a:off x="5662305" y="3352800"/>
              <a:ext cx="3413367" cy="1287780"/>
            </a:xfrm>
            <a:prstGeom prst="wedgeRectCallout">
              <a:avLst>
                <a:gd name="adj1" fmla="val 63001"/>
                <a:gd name="adj2" fmla="val 4922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189"/>
            <a:stretch/>
          </p:blipFill>
          <p:spPr>
            <a:xfrm>
              <a:off x="5680910" y="3427103"/>
              <a:ext cx="3300367" cy="1182997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1116496" y="4859722"/>
            <a:ext cx="3429000" cy="1192963"/>
            <a:chOff x="0" y="5457045"/>
            <a:chExt cx="3429000" cy="1192963"/>
          </a:xfrm>
        </p:grpSpPr>
        <p:sp>
          <p:nvSpPr>
            <p:cNvPr id="30" name="Speech Bubble: Rectangle 29"/>
            <p:cNvSpPr/>
            <p:nvPr/>
          </p:nvSpPr>
          <p:spPr>
            <a:xfrm>
              <a:off x="0" y="5457045"/>
              <a:ext cx="3429000" cy="1192963"/>
            </a:xfrm>
            <a:prstGeom prst="wedgeRectCallout">
              <a:avLst>
                <a:gd name="adj1" fmla="val 39965"/>
                <a:gd name="adj2" fmla="val -865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110"/>
            <a:stretch/>
          </p:blipFill>
          <p:spPr>
            <a:xfrm>
              <a:off x="52433" y="5551019"/>
              <a:ext cx="3300367" cy="99060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110529" y="4220297"/>
            <a:ext cx="3383603" cy="1037587"/>
            <a:chOff x="297404" y="3767940"/>
            <a:chExt cx="3383603" cy="1037587"/>
          </a:xfrm>
        </p:grpSpPr>
        <p:sp>
          <p:nvSpPr>
            <p:cNvPr id="33" name="Speech Bubble: Rectangle 32"/>
            <p:cNvSpPr/>
            <p:nvPr/>
          </p:nvSpPr>
          <p:spPr>
            <a:xfrm>
              <a:off x="297404" y="3767940"/>
              <a:ext cx="3383603" cy="1037587"/>
            </a:xfrm>
            <a:prstGeom prst="wedgeRectCallout">
              <a:avLst>
                <a:gd name="adj1" fmla="val 39965"/>
                <a:gd name="adj2" fmla="val -865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826404"/>
              <a:ext cx="3368813" cy="924929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2955862" y="2313764"/>
            <a:ext cx="3302987" cy="1032413"/>
            <a:chOff x="3783613" y="2162314"/>
            <a:chExt cx="3302987" cy="1032413"/>
          </a:xfrm>
        </p:grpSpPr>
        <p:sp>
          <p:nvSpPr>
            <p:cNvPr id="36" name="Speech Bubble: Rectangle 35"/>
            <p:cNvSpPr/>
            <p:nvPr/>
          </p:nvSpPr>
          <p:spPr>
            <a:xfrm>
              <a:off x="3783613" y="2162314"/>
              <a:ext cx="3302987" cy="1032413"/>
            </a:xfrm>
            <a:prstGeom prst="wedgeRectCallout">
              <a:avLst>
                <a:gd name="adj1" fmla="val 39965"/>
                <a:gd name="adj2" fmla="val -865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874" y="2268962"/>
              <a:ext cx="3174470" cy="86543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3524009" y="5707628"/>
            <a:ext cx="3836504" cy="1040563"/>
            <a:chOff x="5867400" y="5310787"/>
            <a:chExt cx="3836504" cy="1040563"/>
          </a:xfrm>
        </p:grpSpPr>
        <p:sp>
          <p:nvSpPr>
            <p:cNvPr id="39" name="Speech Bubble: Rectangle 38"/>
            <p:cNvSpPr/>
            <p:nvPr/>
          </p:nvSpPr>
          <p:spPr>
            <a:xfrm>
              <a:off x="5867400" y="5310787"/>
              <a:ext cx="3836504" cy="1040563"/>
            </a:xfrm>
            <a:prstGeom prst="wedgeRectCallout">
              <a:avLst>
                <a:gd name="adj1" fmla="val 39965"/>
                <a:gd name="adj2" fmla="val -865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488" y="5457347"/>
              <a:ext cx="3572016" cy="78825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1320307" y="4086466"/>
            <a:ext cx="3352800" cy="515504"/>
            <a:chOff x="5715000" y="5158388"/>
            <a:chExt cx="3352800" cy="515504"/>
          </a:xfrm>
        </p:grpSpPr>
        <p:sp>
          <p:nvSpPr>
            <p:cNvPr id="42" name="Speech Bubble: Rectangle 41"/>
            <p:cNvSpPr/>
            <p:nvPr/>
          </p:nvSpPr>
          <p:spPr>
            <a:xfrm>
              <a:off x="5715000" y="5158388"/>
              <a:ext cx="3352800" cy="515504"/>
            </a:xfrm>
            <a:prstGeom prst="wedgeRectCallout">
              <a:avLst>
                <a:gd name="adj1" fmla="val 39965"/>
                <a:gd name="adj2" fmla="val -865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3100" y="5198491"/>
              <a:ext cx="3276600" cy="435297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3972209" y="5263233"/>
            <a:ext cx="2971800" cy="1126695"/>
            <a:chOff x="4465983" y="5707285"/>
            <a:chExt cx="2971800" cy="1126695"/>
          </a:xfrm>
        </p:grpSpPr>
        <p:sp>
          <p:nvSpPr>
            <p:cNvPr id="45" name="Speech Bubble: Rectangle 44"/>
            <p:cNvSpPr/>
            <p:nvPr/>
          </p:nvSpPr>
          <p:spPr>
            <a:xfrm>
              <a:off x="4465983" y="5707285"/>
              <a:ext cx="2971800" cy="1126695"/>
            </a:xfrm>
            <a:prstGeom prst="wedgeRectCallout">
              <a:avLst>
                <a:gd name="adj1" fmla="val -41640"/>
                <a:gd name="adj2" fmla="val -8833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729" y="5765411"/>
              <a:ext cx="2787266" cy="1025094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2146904" y="4845307"/>
            <a:ext cx="3048000" cy="820304"/>
            <a:chOff x="5410200" y="4853588"/>
            <a:chExt cx="3048000" cy="820304"/>
          </a:xfrm>
        </p:grpSpPr>
        <p:sp>
          <p:nvSpPr>
            <p:cNvPr id="48" name="Speech Bubble: Rectangle 47"/>
            <p:cNvSpPr/>
            <p:nvPr/>
          </p:nvSpPr>
          <p:spPr>
            <a:xfrm>
              <a:off x="5410200" y="4853588"/>
              <a:ext cx="3048000" cy="820304"/>
            </a:xfrm>
            <a:prstGeom prst="wedgeRectCallout">
              <a:avLst>
                <a:gd name="adj1" fmla="val 39965"/>
                <a:gd name="adj2" fmla="val -865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369"/>
            <a:stretch/>
          </p:blipFill>
          <p:spPr>
            <a:xfrm>
              <a:off x="5458109" y="4958953"/>
              <a:ext cx="2927460" cy="625121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5420257" y="2440675"/>
            <a:ext cx="3718167" cy="1431495"/>
            <a:chOff x="5257799" y="4701187"/>
            <a:chExt cx="3718167" cy="1431495"/>
          </a:xfrm>
        </p:grpSpPr>
        <p:sp>
          <p:nvSpPr>
            <p:cNvPr id="51" name="Speech Bubble: Rectangle 50"/>
            <p:cNvSpPr/>
            <p:nvPr/>
          </p:nvSpPr>
          <p:spPr>
            <a:xfrm>
              <a:off x="5257799" y="4701187"/>
              <a:ext cx="3718167" cy="1431495"/>
            </a:xfrm>
            <a:prstGeom prst="wedgeRectCallout">
              <a:avLst>
                <a:gd name="adj1" fmla="val -89414"/>
                <a:gd name="adj2" fmla="val 4049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0626" y="4819671"/>
              <a:ext cx="3575199" cy="1217925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5556250" y="4019414"/>
            <a:ext cx="3429000" cy="946509"/>
            <a:chOff x="4471135" y="3574281"/>
            <a:chExt cx="3429000" cy="946509"/>
          </a:xfrm>
        </p:grpSpPr>
        <p:sp>
          <p:nvSpPr>
            <p:cNvPr id="54" name="Speech Bubble: Rectangle 53"/>
            <p:cNvSpPr/>
            <p:nvPr/>
          </p:nvSpPr>
          <p:spPr>
            <a:xfrm>
              <a:off x="4471135" y="3574281"/>
              <a:ext cx="3429000" cy="946509"/>
            </a:xfrm>
            <a:prstGeom prst="wedgeRectCallout">
              <a:avLst>
                <a:gd name="adj1" fmla="val -56557"/>
                <a:gd name="adj2" fmla="val -4561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496" y="3629376"/>
              <a:ext cx="3327262" cy="765113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6155627" y="4599655"/>
            <a:ext cx="3429173" cy="655804"/>
            <a:chOff x="5562427" y="5543146"/>
            <a:chExt cx="3429173" cy="655804"/>
          </a:xfrm>
        </p:grpSpPr>
        <p:sp>
          <p:nvSpPr>
            <p:cNvPr id="57" name="Speech Bubble: Rectangle 56"/>
            <p:cNvSpPr/>
            <p:nvPr/>
          </p:nvSpPr>
          <p:spPr>
            <a:xfrm>
              <a:off x="5562600" y="5543146"/>
              <a:ext cx="3429000" cy="655804"/>
            </a:xfrm>
            <a:prstGeom prst="wedgeRectCallout">
              <a:avLst>
                <a:gd name="adj1" fmla="val -77427"/>
                <a:gd name="adj2" fmla="val -15780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427" y="5577647"/>
              <a:ext cx="3360844" cy="483288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6116396" y="1565679"/>
            <a:ext cx="3429000" cy="1192963"/>
            <a:chOff x="5410200" y="4853587"/>
            <a:chExt cx="3429000" cy="1192963"/>
          </a:xfrm>
        </p:grpSpPr>
        <p:sp>
          <p:nvSpPr>
            <p:cNvPr id="60" name="Speech Bubble: Rectangle 59"/>
            <p:cNvSpPr/>
            <p:nvPr/>
          </p:nvSpPr>
          <p:spPr>
            <a:xfrm>
              <a:off x="5410200" y="4853587"/>
              <a:ext cx="3429000" cy="1192963"/>
            </a:xfrm>
            <a:prstGeom prst="wedgeRectCallout">
              <a:avLst>
                <a:gd name="adj1" fmla="val -39165"/>
                <a:gd name="adj2" fmla="val 7339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9431" y="4943990"/>
              <a:ext cx="3331280" cy="1024425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1244107" y="1720702"/>
            <a:ext cx="3429000" cy="1192963"/>
            <a:chOff x="0" y="5457045"/>
            <a:chExt cx="3429000" cy="1192963"/>
          </a:xfrm>
        </p:grpSpPr>
        <p:sp>
          <p:nvSpPr>
            <p:cNvPr id="63" name="Speech Bubble: Rectangle 62"/>
            <p:cNvSpPr/>
            <p:nvPr/>
          </p:nvSpPr>
          <p:spPr>
            <a:xfrm>
              <a:off x="0" y="5457045"/>
              <a:ext cx="3429000" cy="1192963"/>
            </a:xfrm>
            <a:prstGeom prst="wedgeRectCallout">
              <a:avLst>
                <a:gd name="adj1" fmla="val 35037"/>
                <a:gd name="adj2" fmla="val 800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110"/>
            <a:stretch/>
          </p:blipFill>
          <p:spPr>
            <a:xfrm>
              <a:off x="52433" y="5551019"/>
              <a:ext cx="3300367" cy="990600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1595263" y="4049224"/>
            <a:ext cx="3429000" cy="946509"/>
            <a:chOff x="4471135" y="3574281"/>
            <a:chExt cx="3429000" cy="946509"/>
          </a:xfrm>
        </p:grpSpPr>
        <p:sp>
          <p:nvSpPr>
            <p:cNvPr id="66" name="Speech Bubble: Rectangle 65"/>
            <p:cNvSpPr/>
            <p:nvPr/>
          </p:nvSpPr>
          <p:spPr>
            <a:xfrm>
              <a:off x="4471135" y="3574281"/>
              <a:ext cx="3429000" cy="946509"/>
            </a:xfrm>
            <a:prstGeom prst="wedgeRectCallout">
              <a:avLst>
                <a:gd name="adj1" fmla="val 42284"/>
                <a:gd name="adj2" fmla="val -781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496" y="3629376"/>
              <a:ext cx="3327262" cy="765113"/>
            </a:xfrm>
            <a:prstGeom prst="rect">
              <a:avLst/>
            </a:prstGeom>
          </p:spPr>
        </p:pic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97" y="1696083"/>
            <a:ext cx="4097540" cy="40975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52775" y="2651028"/>
            <a:ext cx="2244637" cy="117884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Group Them?</a:t>
            </a:r>
          </a:p>
        </p:txBody>
      </p:sp>
      <p:sp>
        <p:nvSpPr>
          <p:cNvPr id="3" name="Speech Bubble: Rectangle 2"/>
          <p:cNvSpPr/>
          <p:nvPr/>
        </p:nvSpPr>
        <p:spPr>
          <a:xfrm>
            <a:off x="5249163" y="2442384"/>
            <a:ext cx="2818692" cy="1573287"/>
          </a:xfrm>
          <a:prstGeom prst="wedgeRectCallout">
            <a:avLst>
              <a:gd name="adj1" fmla="val -93119"/>
              <a:gd name="adj2" fmla="val 359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Group Them?</a:t>
            </a:r>
          </a:p>
        </p:txBody>
      </p:sp>
    </p:spTree>
    <p:extLst>
      <p:ext uri="{BB962C8B-B14F-4D97-AF65-F5344CB8AC3E}">
        <p14:creationId xmlns:p14="http://schemas.microsoft.com/office/powerpoint/2010/main" val="20730908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1</a:t>
            </a:r>
            <a:r>
              <a:rPr lang="tr-TR" altLang="en-US" dirty="0"/>
              <a:t>-Hop </a:t>
            </a:r>
            <a:r>
              <a:rPr lang="tr-TR" altLang="en-US" dirty="0" err="1"/>
              <a:t>Mentions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2672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𝑀𝑒𝑛𝑡𝑖𝑜𝑛</m:t>
                      </m:r>
                      <m:r>
                        <a:rPr lang="tr-TR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tr-TR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</m:e>
                        <m:sub>
                          <m:r>
                            <a:rPr lang="tr-TR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𝑅𝑒𝑡𝑤𝑒𝑒𝑡</m:t>
                          </m:r>
                        </m:sub>
                      </m:sSub>
                      <m:r>
                        <a:rPr lang="tr-TR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𝑀𝑒𝑛𝑡𝑖𝑜𝑛</m:t>
                      </m:r>
                      <m:r>
                        <a:rPr lang="tr-TR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20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2672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25620"/>
            <a:ext cx="4495800" cy="2457143"/>
          </a:xfrm>
          <a:prstGeom prst="rect">
            <a:avLst/>
          </a:prstGeom>
          <a:ln w="44450" cmpd="dbl">
            <a:solidFill>
              <a:schemeClr val="tx2"/>
            </a:solidFill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6" y="2525620"/>
            <a:ext cx="4541784" cy="2457143"/>
          </a:xfrm>
          <a:prstGeom prst="rect">
            <a:avLst/>
          </a:prstGeom>
          <a:ln w="44450" cmpd="dbl">
            <a:solidFill>
              <a:schemeClr val="tx2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1499863" y="5055749"/>
                <a:ext cx="16024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𝑅𝑒𝑡𝑤𝑒𝑒𝑡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863" y="5055749"/>
                <a:ext cx="160249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5949209" y="5055749"/>
                <a:ext cx="18467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alt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𝑀𝑒𝑛𝑡𝑖𝑜𝑛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209" y="5055749"/>
                <a:ext cx="1846724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45293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2</a:t>
            </a:r>
            <a:r>
              <a:rPr lang="tr-TR" altLang="en-US" dirty="0"/>
              <a:t>-Hop </a:t>
            </a:r>
            <a:r>
              <a:rPr lang="tr-TR" altLang="en-US" dirty="0" err="1"/>
              <a:t>Mentions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2672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tr-T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tr-TR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𝕀</m:t>
                              </m:r>
                            </m:e>
                            <m:sub>
                              <m:r>
                                <a:rPr lang="tr-TR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𝑅𝑒𝑡𝑤𝑒𝑒𝑡</m:t>
                              </m:r>
                            </m:sub>
                          </m:sSub>
                          <m: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)∪</m:t>
                          </m:r>
                          <m: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</m:e>
                        <m:sub>
                          <m: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𝑅𝑒𝑡𝑤𝑒𝑒</m:t>
                          </m:r>
                          <m:sSup>
                            <m:sSupPr>
                              <m:ctrlPr>
                                <a:rPr lang="tr-TR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r>
                        <a:rPr lang="tr-T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tr-T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20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2672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6" y="2525620"/>
            <a:ext cx="4541784" cy="2457143"/>
          </a:xfrm>
          <a:prstGeom prst="rect">
            <a:avLst/>
          </a:prstGeom>
          <a:ln w="44450" cmpd="dbl">
            <a:solidFill>
              <a:schemeClr val="tx2"/>
            </a:solidFill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25620"/>
            <a:ext cx="4465583" cy="2457143"/>
          </a:xfrm>
          <a:prstGeom prst="rect">
            <a:avLst/>
          </a:prstGeom>
          <a:ln w="44450" cmpd="dbl">
            <a:solidFill>
              <a:schemeClr val="tx2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1499863" y="5055749"/>
                <a:ext cx="16024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𝑅𝑒𝑡𝑤𝑒𝑒𝑡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863" y="5055749"/>
                <a:ext cx="160249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/>
              <p:cNvSpPr/>
              <p:nvPr/>
            </p:nvSpPr>
            <p:spPr>
              <a:xfrm>
                <a:off x="5949209" y="5055749"/>
                <a:ext cx="18467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alt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𝑀𝑒𝑛𝑡𝑖𝑜𝑛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209" y="5055749"/>
                <a:ext cx="1846724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28601" y="79414"/>
            <a:ext cx="990600" cy="834986"/>
            <a:chOff x="879428" y="1752600"/>
            <a:chExt cx="2280750" cy="18288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955" y="1752600"/>
              <a:ext cx="493607" cy="57075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428" y="3010646"/>
              <a:ext cx="493607" cy="570754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284947" y="2323354"/>
              <a:ext cx="469008" cy="687293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360" y="2439893"/>
              <a:ext cx="369025" cy="426699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1373036" y="3296024"/>
              <a:ext cx="1293536" cy="0"/>
            </a:xfrm>
            <a:prstGeom prst="line">
              <a:avLst/>
            </a:prstGeom>
            <a:ln w="28575">
              <a:solidFill>
                <a:srgbClr val="3687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852" y="3132300"/>
              <a:ext cx="307696" cy="35578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920" y="3126910"/>
              <a:ext cx="312357" cy="36117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571" y="3010646"/>
              <a:ext cx="493607" cy="57075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H="1" flipV="1">
              <a:off x="2222964" y="2323355"/>
              <a:ext cx="509390" cy="687291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2107" y="2445859"/>
              <a:ext cx="374465" cy="432990"/>
            </a:xfrm>
            <a:prstGeom prst="rect">
              <a:avLst/>
            </a:prstGeom>
          </p:spPr>
        </p:pic>
      </p:grpSp>
      <p:cxnSp>
        <p:nvCxnSpPr>
          <p:cNvPr id="19" name="Connector: Curved 18"/>
          <p:cNvCxnSpPr>
            <a:stCxn id="10" idx="0"/>
            <a:endCxn id="9" idx="1"/>
          </p:cNvCxnSpPr>
          <p:nvPr/>
        </p:nvCxnSpPr>
        <p:spPr>
          <a:xfrm rot="5400000" flipH="1" flipV="1">
            <a:off x="250067" y="295440"/>
            <a:ext cx="444096" cy="272639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/>
          <p:cNvCxnSpPr>
            <a:stCxn id="9" idx="3"/>
            <a:endCxn id="16" idx="0"/>
          </p:cNvCxnSpPr>
          <p:nvPr/>
        </p:nvCxnSpPr>
        <p:spPr>
          <a:xfrm>
            <a:off x="822824" y="209711"/>
            <a:ext cx="289183" cy="444096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5148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3</a:t>
            </a:r>
            <a:r>
              <a:rPr lang="tr-TR" altLang="en-US" dirty="0"/>
              <a:t>-Hop </a:t>
            </a:r>
            <a:r>
              <a:rPr lang="tr-TR" altLang="en-US" dirty="0" err="1"/>
              <a:t>Mentions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2672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tr-T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tr-TR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𝕀</m:t>
                              </m:r>
                            </m:e>
                            <m:sub>
                              <m:r>
                                <a:rPr lang="tr-TR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)∪</m:t>
                          </m:r>
                          <m: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</m:e>
                        <m:sub>
                          <m:sSup>
                            <m:sSupPr>
                              <m:ctrlPr>
                                <a:rPr lang="tr-TR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tr-TR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r>
                        <a:rPr lang="tr-T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tr-T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</m:e>
                        <m:sub>
                          <m:sSup>
                            <m:sSupPr>
                              <m:ctrlPr>
                                <a:rPr lang="tr-TR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tr-TR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sub>
                      </m:sSub>
                      <m:r>
                        <a:rPr lang="tr-T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tr-T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dirty="0"/>
              </a:p>
              <a:p>
                <a:pPr marL="0" indent="0">
                  <a:buNone/>
                </a:pPr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20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2672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6" y="2525620"/>
            <a:ext cx="4541784" cy="2457143"/>
          </a:xfrm>
          <a:prstGeom prst="rect">
            <a:avLst/>
          </a:prstGeom>
          <a:ln w="44450" cmpd="dbl">
            <a:solidFill>
              <a:schemeClr val="tx2"/>
            </a:solidFill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25621"/>
            <a:ext cx="4465584" cy="2457142"/>
          </a:xfrm>
          <a:prstGeom prst="rect">
            <a:avLst/>
          </a:prstGeom>
          <a:ln w="44450" cmpd="dbl">
            <a:solidFill>
              <a:schemeClr val="tx2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1499863" y="5055749"/>
                <a:ext cx="16024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𝑅𝑒𝑡𝑤𝑒𝑒𝑡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863" y="5055749"/>
                <a:ext cx="160249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/>
              <p:cNvSpPr/>
              <p:nvPr/>
            </p:nvSpPr>
            <p:spPr>
              <a:xfrm>
                <a:off x="5949209" y="5055749"/>
                <a:ext cx="18467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alt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𝑀𝑒𝑛𝑡𝑖𝑜𝑛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209" y="5055749"/>
                <a:ext cx="1846724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18769" y="278816"/>
            <a:ext cx="1208070" cy="570333"/>
            <a:chOff x="4018554" y="1752600"/>
            <a:chExt cx="4292945" cy="18288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080" y="1752600"/>
              <a:ext cx="493607" cy="57075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8554" y="3010646"/>
              <a:ext cx="493607" cy="570754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4424072" y="2323354"/>
              <a:ext cx="469008" cy="687293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485" y="2439893"/>
              <a:ext cx="369025" cy="426699"/>
            </a:xfrm>
            <a:prstGeom prst="rect">
              <a:avLst/>
            </a:prstGeom>
          </p:spPr>
        </p:pic>
        <p:cxnSp>
          <p:nvCxnSpPr>
            <p:cNvPr id="13" name="Straight Connector 12"/>
            <p:cNvCxnSpPr>
              <a:endCxn id="23" idx="1"/>
            </p:cNvCxnSpPr>
            <p:nvPr/>
          </p:nvCxnSpPr>
          <p:spPr>
            <a:xfrm flipV="1">
              <a:off x="4512161" y="3278541"/>
              <a:ext cx="3305731" cy="17483"/>
            </a:xfrm>
            <a:prstGeom prst="line">
              <a:avLst/>
            </a:prstGeom>
            <a:ln w="28575">
              <a:solidFill>
                <a:srgbClr val="3687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118" y="3132300"/>
              <a:ext cx="307696" cy="35578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7383" y="3132300"/>
              <a:ext cx="312357" cy="36117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100" y="1752600"/>
              <a:ext cx="493607" cy="570754"/>
            </a:xfrm>
            <a:prstGeom prst="rect">
              <a:avLst/>
            </a:prstGeom>
          </p:spPr>
        </p:pic>
        <p:cxnSp>
          <p:nvCxnSpPr>
            <p:cNvPr id="18" name="Straight Connector 17"/>
            <p:cNvCxnSpPr>
              <a:stCxn id="17" idx="1"/>
              <a:endCxn id="9" idx="3"/>
            </p:cNvCxnSpPr>
            <p:nvPr/>
          </p:nvCxnSpPr>
          <p:spPr>
            <a:xfrm flipH="1">
              <a:off x="5386687" y="2037977"/>
              <a:ext cx="1495412" cy="0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028" y="1821481"/>
              <a:ext cx="374465" cy="432990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7374284" y="2305872"/>
              <a:ext cx="937215" cy="1258045"/>
              <a:chOff x="1987597" y="2560863"/>
              <a:chExt cx="1078670" cy="1613596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8159" y="3442398"/>
                <a:ext cx="568108" cy="732061"/>
              </a:xfrm>
              <a:prstGeom prst="rect">
                <a:avLst/>
              </a:prstGeom>
            </p:spPr>
          </p:pic>
          <p:cxnSp>
            <p:nvCxnSpPr>
              <p:cNvPr id="24" name="Straight Connector 23"/>
              <p:cNvCxnSpPr/>
              <p:nvPr/>
            </p:nvCxnSpPr>
            <p:spPr>
              <a:xfrm flipH="1" flipV="1">
                <a:off x="1987597" y="2560863"/>
                <a:ext cx="586273" cy="881535"/>
              </a:xfrm>
              <a:prstGeom prst="line">
                <a:avLst/>
              </a:prstGeom>
              <a:ln w="28575">
                <a:solidFill>
                  <a:srgbClr val="347C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7176" y="2717989"/>
                <a:ext cx="430983" cy="555363"/>
              </a:xfrm>
              <a:prstGeom prst="rect">
                <a:avLst/>
              </a:prstGeom>
            </p:spPr>
          </p:pic>
        </p:grpSp>
      </p:grpSp>
      <p:cxnSp>
        <p:nvCxnSpPr>
          <p:cNvPr id="27" name="Connector: Curved 26"/>
          <p:cNvCxnSpPr>
            <a:stCxn id="10" idx="0"/>
            <a:endCxn id="9" idx="1"/>
          </p:cNvCxnSpPr>
          <p:nvPr/>
        </p:nvCxnSpPr>
        <p:spPr>
          <a:xfrm rot="5400000" flipH="1" flipV="1">
            <a:off x="224875" y="431161"/>
            <a:ext cx="303339" cy="176646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/>
          <p:cNvCxnSpPr>
            <a:stCxn id="9" idx="0"/>
            <a:endCxn id="17" idx="0"/>
          </p:cNvCxnSpPr>
          <p:nvPr/>
        </p:nvCxnSpPr>
        <p:spPr>
          <a:xfrm rot="5400000" flipH="1" flipV="1">
            <a:off x="814183" y="-1047"/>
            <a:ext cx="12700" cy="559727"/>
          </a:xfrm>
          <a:prstGeom prst="curvedConnector3">
            <a:avLst>
              <a:gd name="adj1" fmla="val 180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/>
          <p:cNvCxnSpPr>
            <a:stCxn id="17" idx="3"/>
            <a:endCxn id="23" idx="0"/>
          </p:cNvCxnSpPr>
          <p:nvPr/>
        </p:nvCxnSpPr>
        <p:spPr>
          <a:xfrm>
            <a:off x="1163499" y="367814"/>
            <a:ext cx="193887" cy="297887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7741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4</a:t>
            </a:r>
            <a:r>
              <a:rPr lang="tr-TR" altLang="en-US" dirty="0"/>
              <a:t>-Hop </a:t>
            </a:r>
            <a:r>
              <a:rPr lang="tr-TR" altLang="en-US" dirty="0" err="1"/>
              <a:t>Mentions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2672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tr-T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tr-TR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𝕀</m:t>
                              </m:r>
                            </m:e>
                            <m:sub>
                              <m:r>
                                <a:rPr lang="tr-TR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)∪</m:t>
                          </m:r>
                          <m:r>
                            <m:rPr>
                              <m:nor/>
                            </m:rPr>
                            <a:rPr lang="en-US" altLang="en-US" dirty="0"/>
                            <m:t> </m:t>
                          </m:r>
                          <m: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</m:e>
                        <m:sub>
                          <m:sSup>
                            <m:sSupPr>
                              <m:ctrlPr>
                                <a:rPr lang="tr-TR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tr-TR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r>
                        <a:rPr lang="tr-T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tr-T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</m:e>
                        <m:sub>
                          <m:sSup>
                            <m:sSupPr>
                              <m:ctrlPr>
                                <a:rPr lang="tr-TR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tr-TR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sub>
                      </m:sSub>
                      <m:r>
                        <a:rPr lang="tr-T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tr-T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</m:e>
                        <m:sub>
                          <m:sSup>
                            <m:sSupPr>
                              <m:ctrlPr>
                                <a:rPr lang="tr-TR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tr-TR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sub>
                      </m:sSub>
                      <m:r>
                        <a:rPr lang="tr-T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tr-T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dirty="0"/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20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2672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6" y="2525620"/>
            <a:ext cx="4541784" cy="2457143"/>
          </a:xfrm>
          <a:prstGeom prst="rect">
            <a:avLst/>
          </a:prstGeom>
          <a:ln w="44450" cmpd="dbl">
            <a:solidFill>
              <a:schemeClr val="tx2"/>
            </a:solidFill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25620"/>
            <a:ext cx="4500661" cy="2457143"/>
          </a:xfrm>
          <a:prstGeom prst="rect">
            <a:avLst/>
          </a:prstGeom>
          <a:ln w="44450" cmpd="dbl">
            <a:solidFill>
              <a:schemeClr val="tx2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1499863" y="5055749"/>
                <a:ext cx="16024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𝑅𝑒𝑡𝑤𝑒𝑒𝑡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863" y="5055749"/>
                <a:ext cx="160249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/>
              <p:cNvSpPr/>
              <p:nvPr/>
            </p:nvSpPr>
            <p:spPr>
              <a:xfrm>
                <a:off x="5949209" y="5055749"/>
                <a:ext cx="18467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alt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𝑀𝑒𝑛𝑡𝑖𝑜𝑛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209" y="5055749"/>
                <a:ext cx="1846724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28600" y="63426"/>
            <a:ext cx="990600" cy="787548"/>
            <a:chOff x="1680094" y="1858123"/>
            <a:chExt cx="5786119" cy="40854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3211106"/>
              <a:ext cx="682106" cy="90369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0094" y="5039906"/>
              <a:ext cx="682106" cy="903694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2247487" y="4107183"/>
              <a:ext cx="648113" cy="932725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9451" y="4277393"/>
              <a:ext cx="509949" cy="675607"/>
            </a:xfrm>
            <a:prstGeom prst="rect">
              <a:avLst/>
            </a:prstGeom>
          </p:spPr>
        </p:pic>
        <p:cxnSp>
          <p:nvCxnSpPr>
            <p:cNvPr id="12" name="Straight Connector 11"/>
            <p:cNvCxnSpPr>
              <a:endCxn id="17" idx="1"/>
            </p:cNvCxnSpPr>
            <p:nvPr/>
          </p:nvCxnSpPr>
          <p:spPr>
            <a:xfrm flipV="1">
              <a:off x="2215979" y="5464073"/>
              <a:ext cx="4568127" cy="27681"/>
            </a:xfrm>
            <a:prstGeom prst="line">
              <a:avLst/>
            </a:prstGeom>
            <a:ln w="28575">
              <a:solidFill>
                <a:srgbClr val="3687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401" y="5232525"/>
              <a:ext cx="425199" cy="56332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5232525"/>
              <a:ext cx="431640" cy="57186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988" y="3201547"/>
              <a:ext cx="682106" cy="9036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4106" y="5012227"/>
              <a:ext cx="682107" cy="903693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H="1" flipV="1">
              <a:off x="6161094" y="4045558"/>
              <a:ext cx="713917" cy="966669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319" y="4223638"/>
              <a:ext cx="517466" cy="685568"/>
            </a:xfrm>
            <a:prstGeom prst="rect">
              <a:avLst/>
            </a:prstGeom>
          </p:spPr>
        </p:pic>
        <p:cxnSp>
          <p:nvCxnSpPr>
            <p:cNvPr id="20" name="Connector: Curved 19"/>
            <p:cNvCxnSpPr>
              <a:stCxn id="9" idx="0"/>
              <a:endCxn id="8" idx="1"/>
            </p:cNvCxnSpPr>
            <p:nvPr/>
          </p:nvCxnSpPr>
          <p:spPr>
            <a:xfrm rot="5400000" flipH="1" flipV="1">
              <a:off x="1769897" y="3914204"/>
              <a:ext cx="1376953" cy="874453"/>
            </a:xfrm>
            <a:prstGeom prst="curvedConnector2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Curved 20"/>
            <p:cNvCxnSpPr>
              <a:stCxn id="8" idx="0"/>
            </p:cNvCxnSpPr>
            <p:nvPr/>
          </p:nvCxnSpPr>
          <p:spPr>
            <a:xfrm rot="5400000" flipH="1" flipV="1">
              <a:off x="3015182" y="2079595"/>
              <a:ext cx="1352983" cy="910040"/>
            </a:xfrm>
            <a:prstGeom prst="curvedConnector2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or: Curved 21"/>
            <p:cNvCxnSpPr>
              <a:endCxn id="16" idx="0"/>
            </p:cNvCxnSpPr>
            <p:nvPr/>
          </p:nvCxnSpPr>
          <p:spPr>
            <a:xfrm>
              <a:off x="4867291" y="1858123"/>
              <a:ext cx="952750" cy="1343424"/>
            </a:xfrm>
            <a:prstGeom prst="curvedConnector2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or: Curved 22"/>
            <p:cNvCxnSpPr>
              <a:stCxn id="16" idx="3"/>
              <a:endCxn id="17" idx="0"/>
            </p:cNvCxnSpPr>
            <p:nvPr/>
          </p:nvCxnSpPr>
          <p:spPr>
            <a:xfrm>
              <a:off x="6161094" y="3653394"/>
              <a:ext cx="964066" cy="1358833"/>
            </a:xfrm>
            <a:prstGeom prst="curvedConnector2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2" y="11607"/>
            <a:ext cx="121808" cy="14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152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5</a:t>
            </a:r>
            <a:r>
              <a:rPr lang="tr-TR" altLang="en-US" dirty="0"/>
              <a:t>-Hop </a:t>
            </a:r>
            <a:r>
              <a:rPr lang="tr-TR" altLang="en-US" dirty="0" err="1"/>
              <a:t>Mentions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000" dirty="0"/>
              <a:t>…</a:t>
            </a:r>
            <a:endParaRPr lang="en-US" altLang="en-US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6" y="2525620"/>
            <a:ext cx="4541784" cy="2457143"/>
          </a:xfrm>
          <a:prstGeom prst="rect">
            <a:avLst/>
          </a:prstGeom>
          <a:ln w="44450" cmpd="dbl">
            <a:solidFill>
              <a:schemeClr val="tx2"/>
            </a:solidFill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525621"/>
            <a:ext cx="4465585" cy="2458710"/>
          </a:xfrm>
          <a:prstGeom prst="rect">
            <a:avLst/>
          </a:prstGeom>
          <a:ln w="44450" cmpd="dbl">
            <a:solidFill>
              <a:schemeClr val="tx2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1499863" y="5055749"/>
                <a:ext cx="16024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𝑅𝑒𝑡𝑤𝑒𝑒𝑡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863" y="5055749"/>
                <a:ext cx="160249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/>
              <p:cNvSpPr/>
              <p:nvPr/>
            </p:nvSpPr>
            <p:spPr>
              <a:xfrm>
                <a:off x="5949209" y="5055749"/>
                <a:ext cx="18467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alt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𝑀𝑒𝑛𝑡𝑖𝑜𝑛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209" y="5055749"/>
                <a:ext cx="1846724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0612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2672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tr-T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tr-TR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𝕀</m:t>
                              </m:r>
                            </m:e>
                            <m:sub>
                              <m:r>
                                <a:rPr lang="tr-TR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𝑅𝑒𝑡𝑤𝑒𝑒𝑡</m:t>
                              </m:r>
                            </m:sub>
                          </m:sSub>
                          <m: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)∪</m:t>
                          </m:r>
                          <m: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</m:e>
                        <m:sub>
                          <m: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𝑅𝑒𝑡𝑤𝑒𝑒</m:t>
                          </m:r>
                          <m:sSup>
                            <m:sSupPr>
                              <m:ctrlPr>
                                <a:rPr lang="tr-TR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r>
                        <a:rPr lang="tr-T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tr-T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20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2672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6" y="2525620"/>
            <a:ext cx="4541784" cy="2457143"/>
          </a:xfrm>
          <a:prstGeom prst="rect">
            <a:avLst/>
          </a:prstGeom>
          <a:ln w="44450" cmpd="dbl">
            <a:solidFill>
              <a:schemeClr val="tx2"/>
            </a:solidFill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25620"/>
            <a:ext cx="4465583" cy="2457143"/>
          </a:xfrm>
          <a:prstGeom prst="rect">
            <a:avLst/>
          </a:prstGeom>
          <a:ln w="44450" cmpd="dbl">
            <a:solidFill>
              <a:schemeClr val="tx2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1499863" y="5055749"/>
                <a:ext cx="16024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𝑅𝑒𝑡𝑤𝑒𝑒𝑡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863" y="5055749"/>
                <a:ext cx="160249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/>
              <p:cNvSpPr/>
              <p:nvPr/>
            </p:nvSpPr>
            <p:spPr>
              <a:xfrm>
                <a:off x="5949209" y="5055749"/>
                <a:ext cx="18467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alt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𝑀𝑒𝑛𝑡𝑖𝑜𝑛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209" y="5055749"/>
                <a:ext cx="1846724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</a:rPr>
              <a:t>2</a:t>
            </a:r>
            <a:r>
              <a:rPr lang="tr-TR" altLang="en-US" b="1" dirty="0">
                <a:solidFill>
                  <a:srgbClr val="FF0000"/>
                </a:solidFill>
              </a:rPr>
              <a:t>-Hop </a:t>
            </a:r>
            <a:r>
              <a:rPr lang="tr-TR" altLang="en-US" b="1" dirty="0" err="1">
                <a:solidFill>
                  <a:srgbClr val="FF0000"/>
                </a:solidFill>
              </a:rPr>
              <a:t>Mentions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28601" y="79414"/>
            <a:ext cx="990600" cy="834986"/>
            <a:chOff x="879428" y="1752600"/>
            <a:chExt cx="2280750" cy="18288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955" y="1752600"/>
              <a:ext cx="493607" cy="57075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428" y="3010646"/>
              <a:ext cx="493607" cy="570754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 flipV="1">
              <a:off x="1284947" y="2323354"/>
              <a:ext cx="469008" cy="687293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360" y="2439893"/>
              <a:ext cx="369025" cy="426699"/>
            </a:xfrm>
            <a:prstGeom prst="rect">
              <a:avLst/>
            </a:prstGeom>
          </p:spPr>
        </p:pic>
        <p:cxnSp>
          <p:nvCxnSpPr>
            <p:cNvPr id="28" name="Straight Connector 27"/>
            <p:cNvCxnSpPr/>
            <p:nvPr/>
          </p:nvCxnSpPr>
          <p:spPr>
            <a:xfrm>
              <a:off x="1373036" y="3296024"/>
              <a:ext cx="1293536" cy="0"/>
            </a:xfrm>
            <a:prstGeom prst="line">
              <a:avLst/>
            </a:prstGeom>
            <a:ln w="28575">
              <a:solidFill>
                <a:srgbClr val="3687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852" y="3132300"/>
              <a:ext cx="307696" cy="35578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920" y="3126910"/>
              <a:ext cx="312357" cy="36117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571" y="3010646"/>
              <a:ext cx="493607" cy="570754"/>
            </a:xfrm>
            <a:prstGeom prst="rect">
              <a:avLst/>
            </a:prstGeom>
          </p:spPr>
        </p:pic>
        <p:cxnSp>
          <p:nvCxnSpPr>
            <p:cNvPr id="32" name="Straight Connector 31"/>
            <p:cNvCxnSpPr/>
            <p:nvPr/>
          </p:nvCxnSpPr>
          <p:spPr>
            <a:xfrm flipH="1" flipV="1">
              <a:off x="2222964" y="2323355"/>
              <a:ext cx="509390" cy="687291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2107" y="2445859"/>
              <a:ext cx="374465" cy="432990"/>
            </a:xfrm>
            <a:prstGeom prst="rect">
              <a:avLst/>
            </a:prstGeom>
          </p:spPr>
        </p:pic>
      </p:grpSp>
      <p:cxnSp>
        <p:nvCxnSpPr>
          <p:cNvPr id="34" name="Connector: Curved 33"/>
          <p:cNvCxnSpPr>
            <a:stCxn id="25" idx="0"/>
            <a:endCxn id="24" idx="1"/>
          </p:cNvCxnSpPr>
          <p:nvPr/>
        </p:nvCxnSpPr>
        <p:spPr>
          <a:xfrm rot="5400000" flipH="1" flipV="1">
            <a:off x="250067" y="295440"/>
            <a:ext cx="444096" cy="272639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/>
          <p:cNvCxnSpPr>
            <a:stCxn id="24" idx="3"/>
            <a:endCxn id="31" idx="0"/>
          </p:cNvCxnSpPr>
          <p:nvPr/>
        </p:nvCxnSpPr>
        <p:spPr>
          <a:xfrm>
            <a:off x="822824" y="209711"/>
            <a:ext cx="289183" cy="444096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049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2672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tr-T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tr-TR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𝕀</m:t>
                              </m:r>
                            </m:e>
                            <m:sub>
                              <m:r>
                                <a:rPr lang="tr-TR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𝑅𝑒𝑡𝑤𝑒𝑒𝑡</m:t>
                              </m:r>
                            </m:sub>
                          </m:sSub>
                          <m: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)∪</m:t>
                          </m:r>
                          <m: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</m:e>
                        <m:sub>
                          <m:r>
                            <a:rPr lang="tr-T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𝑅𝑒𝑡𝑤𝑒𝑒</m:t>
                          </m:r>
                          <m:sSup>
                            <m:sSupPr>
                              <m:ctrlPr>
                                <a:rPr lang="tr-TR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r>
                        <a:rPr lang="tr-T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tr-T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20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2672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6" y="2525620"/>
            <a:ext cx="4541784" cy="2457143"/>
          </a:xfrm>
          <a:prstGeom prst="rect">
            <a:avLst/>
          </a:prstGeom>
          <a:ln w="44450" cmpd="dbl">
            <a:solidFill>
              <a:schemeClr val="tx2"/>
            </a:solidFill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25620"/>
            <a:ext cx="4465583" cy="2457143"/>
          </a:xfrm>
          <a:prstGeom prst="rect">
            <a:avLst/>
          </a:prstGeom>
          <a:ln w="44450" cmpd="dbl">
            <a:solidFill>
              <a:schemeClr val="tx2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1499863" y="5055749"/>
                <a:ext cx="16024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𝑅𝑒𝑡𝑤𝑒𝑒𝑡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863" y="5055749"/>
                <a:ext cx="160249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/>
              <p:cNvSpPr/>
              <p:nvPr/>
            </p:nvSpPr>
            <p:spPr>
              <a:xfrm>
                <a:off x="5949209" y="5055749"/>
                <a:ext cx="18467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alt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𝑀𝑒𝑛𝑡𝑖𝑜𝑛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209" y="5055749"/>
                <a:ext cx="1846724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</a:rPr>
              <a:t>2</a:t>
            </a:r>
            <a:r>
              <a:rPr lang="tr-TR" altLang="en-US" b="1" dirty="0">
                <a:solidFill>
                  <a:srgbClr val="FF0000"/>
                </a:solidFill>
              </a:rPr>
              <a:t>-Hop </a:t>
            </a:r>
            <a:r>
              <a:rPr lang="tr-TR" altLang="en-US" b="1" dirty="0" err="1">
                <a:solidFill>
                  <a:srgbClr val="FF0000"/>
                </a:solidFill>
              </a:rPr>
              <a:t>Mentions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724400" y="5534538"/>
            <a:ext cx="4419600" cy="123840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</a:rPr>
              <a:t>Endorsement Filtered Mention Network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5949209" y="5055749"/>
            <a:ext cx="1846724" cy="478789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28601" y="79414"/>
            <a:ext cx="990600" cy="834986"/>
            <a:chOff x="879428" y="1752600"/>
            <a:chExt cx="2280750" cy="18288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955" y="1752600"/>
              <a:ext cx="493607" cy="57075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428" y="3010646"/>
              <a:ext cx="493607" cy="570754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284947" y="2323354"/>
              <a:ext cx="469008" cy="687293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360" y="2439893"/>
              <a:ext cx="369025" cy="426699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1373036" y="3296024"/>
              <a:ext cx="1293536" cy="0"/>
            </a:xfrm>
            <a:prstGeom prst="line">
              <a:avLst/>
            </a:prstGeom>
            <a:ln w="28575">
              <a:solidFill>
                <a:srgbClr val="3687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852" y="3132300"/>
              <a:ext cx="307696" cy="35578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920" y="3126910"/>
              <a:ext cx="312357" cy="36117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571" y="3010646"/>
              <a:ext cx="493607" cy="570754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H="1" flipV="1">
              <a:off x="2222964" y="2323355"/>
              <a:ext cx="509390" cy="687291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2107" y="2445859"/>
              <a:ext cx="374465" cy="432990"/>
            </a:xfrm>
            <a:prstGeom prst="rect">
              <a:avLst/>
            </a:prstGeom>
          </p:spPr>
        </p:pic>
      </p:grpSp>
      <p:cxnSp>
        <p:nvCxnSpPr>
          <p:cNvPr id="25" name="Connector: Curved 24"/>
          <p:cNvCxnSpPr>
            <a:stCxn id="13" idx="0"/>
            <a:endCxn id="12" idx="1"/>
          </p:cNvCxnSpPr>
          <p:nvPr/>
        </p:nvCxnSpPr>
        <p:spPr>
          <a:xfrm rot="5400000" flipH="1" flipV="1">
            <a:off x="250067" y="295440"/>
            <a:ext cx="444096" cy="272639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/>
          <p:cNvCxnSpPr>
            <a:stCxn id="12" idx="3"/>
            <a:endCxn id="20" idx="0"/>
          </p:cNvCxnSpPr>
          <p:nvPr/>
        </p:nvCxnSpPr>
        <p:spPr>
          <a:xfrm>
            <a:off x="822824" y="209711"/>
            <a:ext cx="289183" cy="444096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5524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Novelty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  <a:ln>
            <a:noFill/>
          </a:ln>
        </p:spPr>
        <p:txBody>
          <a:bodyPr/>
          <a:lstStyle/>
          <a:p>
            <a:r>
              <a:rPr lang="en-US" altLang="en-US" dirty="0"/>
              <a:t>Taking different </a:t>
            </a:r>
            <a:r>
              <a:rPr lang="en-US" altLang="en-US" b="1" dirty="0">
                <a:solidFill>
                  <a:srgbClr val="FF0000"/>
                </a:solidFill>
              </a:rPr>
              <a:t>types</a:t>
            </a:r>
            <a:r>
              <a:rPr lang="en-US" altLang="en-US" dirty="0"/>
              <a:t> of user </a:t>
            </a:r>
            <a:r>
              <a:rPr lang="en-US" altLang="en-US" b="1" dirty="0">
                <a:solidFill>
                  <a:srgbClr val="FF0000"/>
                </a:solidFill>
              </a:rPr>
              <a:t>interactions</a:t>
            </a:r>
            <a:r>
              <a:rPr lang="en-US" altLang="en-US" dirty="0"/>
              <a:t> into consideration </a:t>
            </a:r>
            <a:r>
              <a:rPr lang="en-US" altLang="en-US" b="1" dirty="0"/>
              <a:t>separately</a:t>
            </a:r>
            <a:r>
              <a:rPr lang="en-US" altLang="en-US" dirty="0"/>
              <a:t>;</a:t>
            </a:r>
          </a:p>
          <a:p>
            <a:pPr lvl="1"/>
            <a:r>
              <a:rPr lang="en-US" altLang="en-US" i="1" dirty="0"/>
              <a:t>     Retweet,      Mention,     Reply</a:t>
            </a:r>
          </a:p>
          <a:p>
            <a:r>
              <a:rPr lang="en-US" altLang="en-US" dirty="0"/>
              <a:t>Applying </a:t>
            </a:r>
            <a:r>
              <a:rPr lang="en-US" altLang="en-US" b="1" dirty="0"/>
              <a:t>social theory </a:t>
            </a:r>
            <a:r>
              <a:rPr lang="en-US" altLang="en-US" dirty="0"/>
              <a:t>to </a:t>
            </a:r>
            <a:r>
              <a:rPr lang="en-US" altLang="en-US" b="1" dirty="0"/>
              <a:t>Twitter</a:t>
            </a:r>
            <a:r>
              <a:rPr lang="en-US" altLang="en-US" dirty="0"/>
              <a:t> context.</a:t>
            </a:r>
          </a:p>
          <a:p>
            <a:r>
              <a:rPr lang="en-US" altLang="en-US" dirty="0"/>
              <a:t>Taking different </a:t>
            </a:r>
            <a:r>
              <a:rPr lang="en-US" altLang="en-US" b="1" dirty="0">
                <a:solidFill>
                  <a:srgbClr val="FF0000"/>
                </a:solidFill>
              </a:rPr>
              <a:t>types</a:t>
            </a:r>
            <a:r>
              <a:rPr lang="en-US" altLang="en-US" dirty="0"/>
              <a:t> of user </a:t>
            </a:r>
            <a:r>
              <a:rPr lang="en-US" altLang="en-US" b="1" dirty="0">
                <a:solidFill>
                  <a:srgbClr val="FF0000"/>
                </a:solidFill>
              </a:rPr>
              <a:t>content</a:t>
            </a:r>
            <a:r>
              <a:rPr lang="en-US" altLang="en-US" dirty="0"/>
              <a:t> into consideration </a:t>
            </a:r>
            <a:r>
              <a:rPr lang="en-US" altLang="en-US" b="1" dirty="0"/>
              <a:t>separately</a:t>
            </a:r>
            <a:r>
              <a:rPr lang="en-US" altLang="en-US" dirty="0"/>
              <a:t>;</a:t>
            </a:r>
          </a:p>
          <a:p>
            <a:pPr lvl="1"/>
            <a:r>
              <a:rPr lang="en-US" altLang="en-US" i="1" dirty="0"/>
              <a:t>word, </a:t>
            </a:r>
            <a:r>
              <a:rPr lang="en-US" altLang="en-US" dirty="0">
                <a:solidFill>
                  <a:srgbClr val="007099"/>
                </a:solidFill>
              </a:rPr>
              <a:t>#hashtag</a:t>
            </a:r>
            <a:r>
              <a:rPr lang="en-US" altLang="en-US" i="1" dirty="0"/>
              <a:t>, </a:t>
            </a:r>
            <a:r>
              <a:rPr lang="en-US" altLang="en-US" dirty="0">
                <a:hlinkClick r:id="rId2" action="ppaction://hlinksldjump"/>
              </a:rPr>
              <a:t>URL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652701"/>
            <a:ext cx="533400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74" y="2722808"/>
            <a:ext cx="456758" cy="401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667000"/>
            <a:ext cx="520705" cy="520705"/>
          </a:xfrm>
          <a:prstGeom prst="rect">
            <a:avLst/>
          </a:prstGeom>
        </p:spPr>
      </p:pic>
      <p:sp>
        <p:nvSpPr>
          <p:cNvPr id="4" name="Arrow: Left 3"/>
          <p:cNvSpPr/>
          <p:nvPr/>
        </p:nvSpPr>
        <p:spPr>
          <a:xfrm>
            <a:off x="7095506" y="4495800"/>
            <a:ext cx="1447800" cy="823901"/>
          </a:xfrm>
          <a:prstGeom prst="lef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756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24200"/>
            <a:ext cx="8229600" cy="1143000"/>
          </a:xfrm>
        </p:spPr>
        <p:txBody>
          <a:bodyPr/>
          <a:lstStyle/>
          <a:p>
            <a:r>
              <a:rPr lang="en-US" b="1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5229197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tr-TR" altLang="en-US" dirty="0"/>
              <a:t>Content </a:t>
            </a:r>
            <a:r>
              <a:rPr lang="tr-TR" altLang="en-US" dirty="0" err="1"/>
              <a:t>Matters</a:t>
            </a:r>
            <a:endParaRPr lang="en-US" alt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37" y="1524000"/>
            <a:ext cx="4124325" cy="43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53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Motivation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dirty="0"/>
              <a:t>Jointly </a:t>
            </a:r>
            <a:r>
              <a:rPr lang="en-US" altLang="en-US" dirty="0">
                <a:solidFill>
                  <a:srgbClr val="FF0000"/>
                </a:solidFill>
              </a:rPr>
              <a:t>clustering</a:t>
            </a:r>
            <a:r>
              <a:rPr lang="en-US" altLang="en-US" dirty="0"/>
              <a:t> </a:t>
            </a:r>
            <a:r>
              <a:rPr lang="en-US" altLang="en-US" b="1" dirty="0"/>
              <a:t>connectivity</a:t>
            </a:r>
            <a:r>
              <a:rPr lang="en-US" altLang="en-US" dirty="0"/>
              <a:t> and </a:t>
            </a:r>
            <a:r>
              <a:rPr lang="en-US" altLang="en-US" b="1" dirty="0"/>
              <a:t>content</a:t>
            </a:r>
            <a:r>
              <a:rPr lang="en-US" altLang="en-US" dirty="0"/>
              <a:t> of tweeters to detect latent </a:t>
            </a:r>
            <a:r>
              <a:rPr lang="en-US" altLang="en-US" b="1" dirty="0"/>
              <a:t>group structures </a:t>
            </a:r>
            <a:r>
              <a:rPr lang="en-US" altLang="en-US" dirty="0"/>
              <a:t>in political Twitter networks</a:t>
            </a:r>
          </a:p>
        </p:txBody>
      </p:sp>
    </p:spTree>
    <p:extLst>
      <p:ext uri="{BB962C8B-B14F-4D97-AF65-F5344CB8AC3E}">
        <p14:creationId xmlns:p14="http://schemas.microsoft.com/office/powerpoint/2010/main" val="3579769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dirty="0"/>
              <a:t>Content Matters – </a:t>
            </a:r>
            <a:r>
              <a:rPr lang="en-US" altLang="en-US" dirty="0"/>
              <a:t>Words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82553"/>
            <a:ext cx="4124325" cy="4360397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8002" y="1436281"/>
            <a:ext cx="9598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 err="1">
                <a:solidFill>
                  <a:srgbClr val="92D050"/>
                </a:solidFill>
              </a:rPr>
              <a:t>million</a:t>
            </a:r>
            <a:endParaRPr lang="tr-TR" dirty="0">
              <a:solidFill>
                <a:srgbClr val="92D050"/>
              </a:solidFill>
            </a:endParaRPr>
          </a:p>
          <a:p>
            <a:pPr algn="r"/>
            <a:r>
              <a:rPr lang="tr-TR" dirty="0"/>
              <a:t>.</a:t>
            </a:r>
          </a:p>
          <a:p>
            <a:pPr algn="r"/>
            <a:r>
              <a:rPr lang="tr-TR" dirty="0"/>
              <a:t>.</a:t>
            </a:r>
          </a:p>
          <a:p>
            <a:pPr algn="r"/>
            <a:r>
              <a:rPr lang="tr-TR" dirty="0" err="1">
                <a:solidFill>
                  <a:srgbClr val="FF0000"/>
                </a:solidFill>
              </a:rPr>
              <a:t>more</a:t>
            </a:r>
            <a:endParaRPr lang="tr-TR" dirty="0">
              <a:solidFill>
                <a:srgbClr val="FF0000"/>
              </a:solidFill>
            </a:endParaRPr>
          </a:p>
          <a:p>
            <a:pPr algn="r"/>
            <a:r>
              <a:rPr lang="tr-TR" dirty="0"/>
              <a:t>.</a:t>
            </a:r>
          </a:p>
          <a:p>
            <a:pPr algn="r"/>
            <a:r>
              <a:rPr lang="tr-TR" dirty="0"/>
              <a:t>.</a:t>
            </a:r>
          </a:p>
          <a:p>
            <a:pPr algn="r"/>
            <a:r>
              <a:rPr lang="tr-TR" dirty="0" err="1">
                <a:solidFill>
                  <a:srgbClr val="002060"/>
                </a:solidFill>
              </a:rPr>
              <a:t>families</a:t>
            </a:r>
            <a:endParaRPr lang="tr-TR" dirty="0">
              <a:solidFill>
                <a:srgbClr val="002060"/>
              </a:solidFill>
            </a:endParaRPr>
          </a:p>
          <a:p>
            <a:pPr algn="r"/>
            <a:r>
              <a:rPr lang="tr-TR" dirty="0"/>
              <a:t>.</a:t>
            </a:r>
          </a:p>
          <a:p>
            <a:pPr algn="r"/>
            <a:r>
              <a:rPr lang="tr-TR" dirty="0" err="1">
                <a:solidFill>
                  <a:srgbClr val="7030A0"/>
                </a:solidFill>
              </a:rPr>
              <a:t>face</a:t>
            </a:r>
            <a:endParaRPr lang="tr-TR" dirty="0">
              <a:solidFill>
                <a:srgbClr val="7030A0"/>
              </a:solidFill>
            </a:endParaRPr>
          </a:p>
          <a:p>
            <a:pPr algn="r"/>
            <a:r>
              <a:rPr lang="tr-TR" dirty="0"/>
              <a:t>.</a:t>
            </a:r>
          </a:p>
          <a:p>
            <a:pPr algn="r"/>
            <a:r>
              <a:rPr lang="tr-TR" dirty="0" err="1">
                <a:solidFill>
                  <a:srgbClr val="C00000"/>
                </a:solidFill>
              </a:rPr>
              <a:t>paying</a:t>
            </a:r>
            <a:endParaRPr lang="tr-TR" dirty="0">
              <a:solidFill>
                <a:srgbClr val="C00000"/>
              </a:solidFill>
            </a:endParaRPr>
          </a:p>
          <a:p>
            <a:pPr algn="r"/>
            <a:r>
              <a:rPr lang="tr-TR" dirty="0" err="1"/>
              <a:t>elected</a:t>
            </a:r>
            <a:endParaRPr lang="tr-TR" dirty="0"/>
          </a:p>
          <a:p>
            <a:pPr algn="r"/>
            <a:r>
              <a:rPr lang="tr-TR" dirty="0"/>
              <a:t>.</a:t>
            </a:r>
          </a:p>
          <a:p>
            <a:pPr algn="r"/>
            <a:r>
              <a:rPr lang="tr-TR" dirty="0"/>
              <a:t>.</a:t>
            </a:r>
          </a:p>
          <a:p>
            <a:pPr algn="r"/>
            <a:r>
              <a:rPr lang="tr-TR" dirty="0" err="1">
                <a:solidFill>
                  <a:srgbClr val="00B050"/>
                </a:solidFill>
              </a:rPr>
              <a:t>may</a:t>
            </a:r>
            <a:endParaRPr lang="tr-TR" dirty="0">
              <a:solidFill>
                <a:srgbClr val="00B050"/>
              </a:solidFill>
            </a:endParaRPr>
          </a:p>
          <a:p>
            <a:pPr algn="r"/>
            <a:r>
              <a:rPr lang="tr-TR" dirty="0"/>
              <a:t>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132194" y="1436281"/>
            <a:ext cx="457200" cy="45243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/>
          <p:cNvSpPr txBox="1"/>
          <p:nvPr/>
        </p:nvSpPr>
        <p:spPr>
          <a:xfrm>
            <a:off x="1132194" y="1448023"/>
            <a:ext cx="4572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1</a:t>
            </a:r>
          </a:p>
          <a:p>
            <a:pPr algn="ctr"/>
            <a:r>
              <a:rPr lang="tr-TR" dirty="0"/>
              <a:t>.</a:t>
            </a:r>
          </a:p>
          <a:p>
            <a:pPr algn="ctr"/>
            <a:r>
              <a:rPr lang="tr-TR" dirty="0"/>
              <a:t>.</a:t>
            </a:r>
          </a:p>
          <a:p>
            <a:pPr algn="ctr"/>
            <a:r>
              <a:rPr lang="tr-TR" dirty="0"/>
              <a:t>1</a:t>
            </a:r>
          </a:p>
          <a:p>
            <a:pPr algn="ctr"/>
            <a:r>
              <a:rPr lang="tr-TR" dirty="0"/>
              <a:t>.</a:t>
            </a:r>
          </a:p>
          <a:p>
            <a:pPr algn="ctr"/>
            <a:r>
              <a:rPr lang="tr-TR" dirty="0"/>
              <a:t>.</a:t>
            </a:r>
          </a:p>
          <a:p>
            <a:pPr algn="ctr"/>
            <a:r>
              <a:rPr lang="tr-TR" dirty="0"/>
              <a:t>1</a:t>
            </a:r>
          </a:p>
          <a:p>
            <a:pPr algn="ctr"/>
            <a:r>
              <a:rPr lang="tr-TR" dirty="0"/>
              <a:t>.</a:t>
            </a:r>
          </a:p>
          <a:p>
            <a:pPr algn="ctr"/>
            <a:r>
              <a:rPr lang="tr-TR" dirty="0"/>
              <a:t>1</a:t>
            </a:r>
          </a:p>
          <a:p>
            <a:pPr algn="ctr"/>
            <a:r>
              <a:rPr lang="tr-TR" dirty="0"/>
              <a:t>.</a:t>
            </a:r>
          </a:p>
          <a:p>
            <a:pPr algn="ctr"/>
            <a:r>
              <a:rPr lang="tr-TR" dirty="0"/>
              <a:t>1</a:t>
            </a:r>
          </a:p>
          <a:p>
            <a:pPr algn="ctr"/>
            <a:r>
              <a:rPr lang="tr-TR" dirty="0"/>
              <a:t>1</a:t>
            </a:r>
          </a:p>
          <a:p>
            <a:pPr algn="ctr"/>
            <a:r>
              <a:rPr lang="tr-TR" dirty="0"/>
              <a:t>.</a:t>
            </a:r>
          </a:p>
          <a:p>
            <a:pPr algn="ctr"/>
            <a:r>
              <a:rPr lang="tr-TR" dirty="0"/>
              <a:t>.</a:t>
            </a:r>
          </a:p>
          <a:p>
            <a:pPr algn="ctr"/>
            <a:r>
              <a:rPr lang="tr-TR" dirty="0"/>
              <a:t>1</a:t>
            </a:r>
          </a:p>
          <a:p>
            <a:pPr algn="ctr"/>
            <a:r>
              <a:rPr lang="tr-TR" dirty="0"/>
              <a:t>.</a:t>
            </a:r>
          </a:p>
        </p:txBody>
      </p:sp>
      <p:cxnSp>
        <p:nvCxnSpPr>
          <p:cNvPr id="18" name="Düz Ok Bağlayıcısı 17"/>
          <p:cNvCxnSpPr>
            <a:stCxn id="21" idx="1"/>
          </p:cNvCxnSpPr>
          <p:nvPr/>
        </p:nvCxnSpPr>
        <p:spPr>
          <a:xfrm flipH="1">
            <a:off x="1589394" y="1814762"/>
            <a:ext cx="336360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4953000" y="1548062"/>
            <a:ext cx="1828800" cy="5334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747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82553"/>
            <a:ext cx="4124325" cy="4360397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dirty="0"/>
              <a:t>Content Matters – Hashtag</a:t>
            </a:r>
            <a:r>
              <a:rPr lang="en-US" altLang="en-US" dirty="0"/>
              <a:t>s</a:t>
            </a:r>
          </a:p>
        </p:txBody>
      </p:sp>
      <p:sp>
        <p:nvSpPr>
          <p:cNvPr id="8" name="Dikdörtgen 3"/>
          <p:cNvSpPr/>
          <p:nvPr/>
        </p:nvSpPr>
        <p:spPr>
          <a:xfrm>
            <a:off x="4944115" y="2263630"/>
            <a:ext cx="1219200" cy="342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etin kutusu 2"/>
          <p:cNvSpPr txBox="1"/>
          <p:nvPr/>
        </p:nvSpPr>
        <p:spPr>
          <a:xfrm>
            <a:off x="58002" y="1436281"/>
            <a:ext cx="9598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 err="1">
                <a:solidFill>
                  <a:srgbClr val="92D050"/>
                </a:solidFill>
              </a:rPr>
              <a:t>million</a:t>
            </a:r>
            <a:endParaRPr lang="tr-TR" dirty="0">
              <a:solidFill>
                <a:srgbClr val="92D050"/>
              </a:solidFill>
            </a:endParaRPr>
          </a:p>
          <a:p>
            <a:pPr algn="r"/>
            <a:r>
              <a:rPr lang="tr-TR" dirty="0"/>
              <a:t>.</a:t>
            </a:r>
          </a:p>
          <a:p>
            <a:pPr algn="r"/>
            <a:r>
              <a:rPr lang="tr-TR" dirty="0"/>
              <a:t>.</a:t>
            </a:r>
          </a:p>
          <a:p>
            <a:pPr algn="r"/>
            <a:r>
              <a:rPr lang="tr-TR" dirty="0" err="1">
                <a:solidFill>
                  <a:srgbClr val="FF0000"/>
                </a:solidFill>
              </a:rPr>
              <a:t>more</a:t>
            </a:r>
            <a:endParaRPr lang="tr-TR" dirty="0">
              <a:solidFill>
                <a:srgbClr val="FF0000"/>
              </a:solidFill>
            </a:endParaRPr>
          </a:p>
          <a:p>
            <a:pPr algn="r"/>
            <a:r>
              <a:rPr lang="tr-TR" dirty="0"/>
              <a:t>.</a:t>
            </a:r>
          </a:p>
          <a:p>
            <a:pPr algn="r"/>
            <a:r>
              <a:rPr lang="tr-TR" dirty="0"/>
              <a:t>.</a:t>
            </a:r>
          </a:p>
          <a:p>
            <a:pPr algn="r"/>
            <a:r>
              <a:rPr lang="tr-TR" dirty="0" err="1">
                <a:solidFill>
                  <a:srgbClr val="002060"/>
                </a:solidFill>
              </a:rPr>
              <a:t>families</a:t>
            </a:r>
            <a:endParaRPr lang="tr-TR" dirty="0">
              <a:solidFill>
                <a:srgbClr val="002060"/>
              </a:solidFill>
            </a:endParaRPr>
          </a:p>
          <a:p>
            <a:pPr algn="r"/>
            <a:r>
              <a:rPr lang="tr-TR" dirty="0"/>
              <a:t>.</a:t>
            </a:r>
          </a:p>
          <a:p>
            <a:pPr algn="r"/>
            <a:r>
              <a:rPr lang="tr-TR" dirty="0" err="1">
                <a:solidFill>
                  <a:srgbClr val="7030A0"/>
                </a:solidFill>
              </a:rPr>
              <a:t>face</a:t>
            </a:r>
            <a:endParaRPr lang="tr-TR" dirty="0">
              <a:solidFill>
                <a:srgbClr val="7030A0"/>
              </a:solidFill>
            </a:endParaRPr>
          </a:p>
          <a:p>
            <a:pPr algn="r"/>
            <a:r>
              <a:rPr lang="tr-TR" dirty="0"/>
              <a:t>.</a:t>
            </a:r>
          </a:p>
          <a:p>
            <a:pPr algn="r"/>
            <a:r>
              <a:rPr lang="tr-TR" dirty="0" err="1">
                <a:solidFill>
                  <a:srgbClr val="C00000"/>
                </a:solidFill>
              </a:rPr>
              <a:t>paying</a:t>
            </a:r>
            <a:endParaRPr lang="tr-TR" dirty="0">
              <a:solidFill>
                <a:srgbClr val="C00000"/>
              </a:solidFill>
            </a:endParaRPr>
          </a:p>
          <a:p>
            <a:pPr algn="r"/>
            <a:r>
              <a:rPr lang="tr-TR" dirty="0" err="1"/>
              <a:t>elected</a:t>
            </a:r>
            <a:endParaRPr lang="tr-TR" dirty="0"/>
          </a:p>
          <a:p>
            <a:pPr algn="r"/>
            <a:r>
              <a:rPr lang="tr-TR" dirty="0"/>
              <a:t>.</a:t>
            </a:r>
          </a:p>
          <a:p>
            <a:pPr algn="r"/>
            <a:r>
              <a:rPr lang="tr-TR" dirty="0"/>
              <a:t>.</a:t>
            </a:r>
          </a:p>
          <a:p>
            <a:pPr algn="r"/>
            <a:r>
              <a:rPr lang="tr-TR" dirty="0" err="1">
                <a:solidFill>
                  <a:srgbClr val="00B050"/>
                </a:solidFill>
              </a:rPr>
              <a:t>may</a:t>
            </a:r>
            <a:endParaRPr lang="tr-TR" dirty="0">
              <a:solidFill>
                <a:srgbClr val="00B050"/>
              </a:solidFill>
            </a:endParaRPr>
          </a:p>
          <a:p>
            <a:pPr algn="r"/>
            <a:r>
              <a:rPr lang="tr-TR" dirty="0"/>
              <a:t>.</a:t>
            </a:r>
          </a:p>
        </p:txBody>
      </p:sp>
      <p:sp>
        <p:nvSpPr>
          <p:cNvPr id="19" name="Metin kutusu 7"/>
          <p:cNvSpPr txBox="1"/>
          <p:nvPr/>
        </p:nvSpPr>
        <p:spPr>
          <a:xfrm>
            <a:off x="1132194" y="1448023"/>
            <a:ext cx="4572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1</a:t>
            </a:r>
          </a:p>
          <a:p>
            <a:pPr algn="ctr"/>
            <a:r>
              <a:rPr lang="tr-TR" dirty="0"/>
              <a:t>.</a:t>
            </a:r>
          </a:p>
          <a:p>
            <a:pPr algn="ctr"/>
            <a:r>
              <a:rPr lang="tr-TR" dirty="0"/>
              <a:t>.</a:t>
            </a:r>
          </a:p>
          <a:p>
            <a:pPr algn="ctr"/>
            <a:r>
              <a:rPr lang="tr-TR" dirty="0"/>
              <a:t>1</a:t>
            </a:r>
          </a:p>
          <a:p>
            <a:pPr algn="ctr"/>
            <a:r>
              <a:rPr lang="tr-TR" dirty="0"/>
              <a:t>.</a:t>
            </a:r>
          </a:p>
          <a:p>
            <a:pPr algn="ctr"/>
            <a:r>
              <a:rPr lang="tr-TR" dirty="0"/>
              <a:t>.</a:t>
            </a:r>
          </a:p>
          <a:p>
            <a:pPr algn="ctr"/>
            <a:r>
              <a:rPr lang="tr-TR" dirty="0"/>
              <a:t>1</a:t>
            </a:r>
          </a:p>
          <a:p>
            <a:pPr algn="ctr"/>
            <a:r>
              <a:rPr lang="tr-TR" dirty="0"/>
              <a:t>.</a:t>
            </a:r>
          </a:p>
          <a:p>
            <a:pPr algn="ctr"/>
            <a:r>
              <a:rPr lang="tr-TR" dirty="0"/>
              <a:t>1</a:t>
            </a:r>
          </a:p>
          <a:p>
            <a:pPr algn="ctr"/>
            <a:r>
              <a:rPr lang="tr-TR" dirty="0"/>
              <a:t>.</a:t>
            </a:r>
          </a:p>
          <a:p>
            <a:pPr algn="ctr"/>
            <a:r>
              <a:rPr lang="tr-TR" dirty="0"/>
              <a:t>1</a:t>
            </a:r>
          </a:p>
          <a:p>
            <a:pPr algn="ctr"/>
            <a:r>
              <a:rPr lang="tr-TR" dirty="0"/>
              <a:t>1</a:t>
            </a:r>
          </a:p>
          <a:p>
            <a:pPr algn="ctr"/>
            <a:r>
              <a:rPr lang="tr-TR" dirty="0"/>
              <a:t>.</a:t>
            </a:r>
          </a:p>
          <a:p>
            <a:pPr algn="ctr"/>
            <a:r>
              <a:rPr lang="tr-TR" dirty="0"/>
              <a:t>.</a:t>
            </a:r>
          </a:p>
          <a:p>
            <a:pPr algn="ctr"/>
            <a:r>
              <a:rPr lang="tr-TR" dirty="0"/>
              <a:t>1</a:t>
            </a:r>
          </a:p>
          <a:p>
            <a:pPr algn="ctr"/>
            <a:r>
              <a:rPr lang="tr-TR" dirty="0"/>
              <a:t>.</a:t>
            </a:r>
          </a:p>
        </p:txBody>
      </p:sp>
      <p:cxnSp>
        <p:nvCxnSpPr>
          <p:cNvPr id="20" name="Düz Ok Bağlayıcısı 17"/>
          <p:cNvCxnSpPr>
            <a:stCxn id="21" idx="1"/>
          </p:cNvCxnSpPr>
          <p:nvPr/>
        </p:nvCxnSpPr>
        <p:spPr>
          <a:xfrm flipH="1">
            <a:off x="1589394" y="1814762"/>
            <a:ext cx="336360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4953000" y="1548062"/>
            <a:ext cx="1828800" cy="5334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kdörtgen 1"/>
          <p:cNvSpPr/>
          <p:nvPr/>
        </p:nvSpPr>
        <p:spPr>
          <a:xfrm>
            <a:off x="1132194" y="1436281"/>
            <a:ext cx="457200" cy="45243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kdörtgen Belirtme Çizgisi 2"/>
          <p:cNvSpPr/>
          <p:nvPr/>
        </p:nvSpPr>
        <p:spPr>
          <a:xfrm>
            <a:off x="1905000" y="2046972"/>
            <a:ext cx="2819400" cy="814316"/>
          </a:xfrm>
          <a:prstGeom prst="wedgeRectCallout">
            <a:avLst>
              <a:gd name="adj1" fmla="val 61027"/>
              <a:gd name="adj2" fmla="val 7873"/>
            </a:avLst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partisan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hashtag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about </a:t>
            </a:r>
            <a:r>
              <a:rPr lang="en-US" i="1" dirty="0">
                <a:solidFill>
                  <a:schemeClr val="tx1"/>
                </a:solidFill>
              </a:rPr>
              <a:t>Welfare Reform Act 2012</a:t>
            </a:r>
          </a:p>
        </p:txBody>
      </p:sp>
    </p:spTree>
    <p:extLst>
      <p:ext uri="{BB962C8B-B14F-4D97-AF65-F5344CB8AC3E}">
        <p14:creationId xmlns:p14="http://schemas.microsoft.com/office/powerpoint/2010/main" val="21332195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82553"/>
            <a:ext cx="4124325" cy="4360397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tr-TR" altLang="en-US" dirty="0"/>
              <a:t>Content Matters – Url Domain</a:t>
            </a:r>
            <a:r>
              <a:rPr lang="en-US" altLang="en-US" dirty="0"/>
              <a:t>s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029200" y="5257800"/>
            <a:ext cx="851848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kdörtgen Belirtme Çizgisi 6"/>
          <p:cNvSpPr/>
          <p:nvPr/>
        </p:nvSpPr>
        <p:spPr>
          <a:xfrm>
            <a:off x="1962751" y="3352800"/>
            <a:ext cx="2747963" cy="1600200"/>
          </a:xfrm>
          <a:prstGeom prst="wedgeRectCallout">
            <a:avLst>
              <a:gd name="adj1" fmla="val 56504"/>
              <a:gd name="adj2" fmla="val 67260"/>
            </a:avLst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>
                <a:solidFill>
                  <a:schemeClr val="tx1"/>
                </a:solidFill>
              </a:rPr>
              <a:t>mirror.co.uk </a:t>
            </a:r>
          </a:p>
          <a:p>
            <a:r>
              <a:rPr lang="en-US" b="1" dirty="0">
                <a:solidFill>
                  <a:schemeClr val="tx1"/>
                </a:solidFill>
              </a:rPr>
              <a:t>Link </a:t>
            </a:r>
            <a:r>
              <a:rPr lang="en-US" dirty="0">
                <a:solidFill>
                  <a:schemeClr val="tx1"/>
                </a:solidFill>
              </a:rPr>
              <a:t>to newspaper</a:t>
            </a:r>
          </a:p>
          <a:p>
            <a:r>
              <a:rPr lang="en-US" i="1" dirty="0">
                <a:solidFill>
                  <a:schemeClr val="tx1"/>
                </a:solidFill>
              </a:rPr>
              <a:t>Daily Mirror </a:t>
            </a:r>
          </a:p>
          <a:p>
            <a:r>
              <a:rPr lang="tr-TR" b="1" dirty="0">
                <a:solidFill>
                  <a:srgbClr val="FF0000"/>
                </a:solidFill>
              </a:rPr>
              <a:t>domain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aligned with 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Labour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Party</a:t>
            </a:r>
          </a:p>
        </p:txBody>
      </p:sp>
      <p:sp>
        <p:nvSpPr>
          <p:cNvPr id="10" name="Dikdörtgen 3"/>
          <p:cNvSpPr/>
          <p:nvPr/>
        </p:nvSpPr>
        <p:spPr>
          <a:xfrm>
            <a:off x="4944115" y="2263630"/>
            <a:ext cx="1219200" cy="342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etin kutusu 2"/>
          <p:cNvSpPr txBox="1"/>
          <p:nvPr/>
        </p:nvSpPr>
        <p:spPr>
          <a:xfrm>
            <a:off x="58002" y="1436281"/>
            <a:ext cx="9598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 err="1">
                <a:solidFill>
                  <a:srgbClr val="92D050"/>
                </a:solidFill>
              </a:rPr>
              <a:t>million</a:t>
            </a:r>
            <a:endParaRPr lang="tr-TR" dirty="0">
              <a:solidFill>
                <a:srgbClr val="92D050"/>
              </a:solidFill>
            </a:endParaRPr>
          </a:p>
          <a:p>
            <a:pPr algn="r"/>
            <a:r>
              <a:rPr lang="tr-TR" dirty="0"/>
              <a:t>.</a:t>
            </a:r>
          </a:p>
          <a:p>
            <a:pPr algn="r"/>
            <a:r>
              <a:rPr lang="tr-TR" dirty="0"/>
              <a:t>.</a:t>
            </a:r>
          </a:p>
          <a:p>
            <a:pPr algn="r"/>
            <a:r>
              <a:rPr lang="tr-TR" dirty="0" err="1">
                <a:solidFill>
                  <a:srgbClr val="FF0000"/>
                </a:solidFill>
              </a:rPr>
              <a:t>more</a:t>
            </a:r>
            <a:endParaRPr lang="tr-TR" dirty="0">
              <a:solidFill>
                <a:srgbClr val="FF0000"/>
              </a:solidFill>
            </a:endParaRPr>
          </a:p>
          <a:p>
            <a:pPr algn="r"/>
            <a:r>
              <a:rPr lang="tr-TR" dirty="0"/>
              <a:t>.</a:t>
            </a:r>
          </a:p>
          <a:p>
            <a:pPr algn="r"/>
            <a:r>
              <a:rPr lang="tr-TR" dirty="0"/>
              <a:t>.</a:t>
            </a:r>
          </a:p>
          <a:p>
            <a:pPr algn="r"/>
            <a:r>
              <a:rPr lang="tr-TR" dirty="0" err="1">
                <a:solidFill>
                  <a:srgbClr val="002060"/>
                </a:solidFill>
              </a:rPr>
              <a:t>families</a:t>
            </a:r>
            <a:endParaRPr lang="tr-TR" dirty="0">
              <a:solidFill>
                <a:srgbClr val="002060"/>
              </a:solidFill>
            </a:endParaRPr>
          </a:p>
          <a:p>
            <a:pPr algn="r"/>
            <a:r>
              <a:rPr lang="tr-TR" dirty="0"/>
              <a:t>.</a:t>
            </a:r>
          </a:p>
          <a:p>
            <a:pPr algn="r"/>
            <a:r>
              <a:rPr lang="tr-TR" dirty="0" err="1">
                <a:solidFill>
                  <a:srgbClr val="7030A0"/>
                </a:solidFill>
              </a:rPr>
              <a:t>face</a:t>
            </a:r>
            <a:endParaRPr lang="tr-TR" dirty="0">
              <a:solidFill>
                <a:srgbClr val="7030A0"/>
              </a:solidFill>
            </a:endParaRPr>
          </a:p>
          <a:p>
            <a:pPr algn="r"/>
            <a:r>
              <a:rPr lang="tr-TR" dirty="0"/>
              <a:t>.</a:t>
            </a:r>
          </a:p>
          <a:p>
            <a:pPr algn="r"/>
            <a:r>
              <a:rPr lang="tr-TR" dirty="0" err="1">
                <a:solidFill>
                  <a:srgbClr val="C00000"/>
                </a:solidFill>
              </a:rPr>
              <a:t>paying</a:t>
            </a:r>
            <a:endParaRPr lang="tr-TR" dirty="0">
              <a:solidFill>
                <a:srgbClr val="C00000"/>
              </a:solidFill>
            </a:endParaRPr>
          </a:p>
          <a:p>
            <a:pPr algn="r"/>
            <a:r>
              <a:rPr lang="tr-TR" dirty="0" err="1"/>
              <a:t>elected</a:t>
            </a:r>
            <a:endParaRPr lang="tr-TR" dirty="0"/>
          </a:p>
          <a:p>
            <a:pPr algn="r"/>
            <a:r>
              <a:rPr lang="tr-TR" dirty="0"/>
              <a:t>.</a:t>
            </a:r>
          </a:p>
          <a:p>
            <a:pPr algn="r"/>
            <a:r>
              <a:rPr lang="tr-TR" dirty="0"/>
              <a:t>.</a:t>
            </a:r>
          </a:p>
          <a:p>
            <a:pPr algn="r"/>
            <a:r>
              <a:rPr lang="tr-TR" dirty="0" err="1">
                <a:solidFill>
                  <a:srgbClr val="00B050"/>
                </a:solidFill>
              </a:rPr>
              <a:t>may</a:t>
            </a:r>
            <a:endParaRPr lang="tr-TR" dirty="0">
              <a:solidFill>
                <a:srgbClr val="00B050"/>
              </a:solidFill>
            </a:endParaRPr>
          </a:p>
          <a:p>
            <a:pPr algn="r"/>
            <a:r>
              <a:rPr lang="tr-TR" dirty="0"/>
              <a:t>.</a:t>
            </a:r>
          </a:p>
        </p:txBody>
      </p:sp>
      <p:sp>
        <p:nvSpPr>
          <p:cNvPr id="12" name="Metin kutusu 7"/>
          <p:cNvSpPr txBox="1"/>
          <p:nvPr/>
        </p:nvSpPr>
        <p:spPr>
          <a:xfrm>
            <a:off x="1132194" y="1448023"/>
            <a:ext cx="4572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1</a:t>
            </a:r>
          </a:p>
          <a:p>
            <a:pPr algn="ctr"/>
            <a:r>
              <a:rPr lang="tr-TR" dirty="0"/>
              <a:t>.</a:t>
            </a:r>
          </a:p>
          <a:p>
            <a:pPr algn="ctr"/>
            <a:r>
              <a:rPr lang="tr-TR" dirty="0"/>
              <a:t>.</a:t>
            </a:r>
          </a:p>
          <a:p>
            <a:pPr algn="ctr"/>
            <a:r>
              <a:rPr lang="tr-TR" dirty="0"/>
              <a:t>1</a:t>
            </a:r>
          </a:p>
          <a:p>
            <a:pPr algn="ctr"/>
            <a:r>
              <a:rPr lang="tr-TR" dirty="0"/>
              <a:t>.</a:t>
            </a:r>
          </a:p>
          <a:p>
            <a:pPr algn="ctr"/>
            <a:r>
              <a:rPr lang="tr-TR" dirty="0"/>
              <a:t>.</a:t>
            </a:r>
          </a:p>
          <a:p>
            <a:pPr algn="ctr"/>
            <a:r>
              <a:rPr lang="tr-TR" dirty="0"/>
              <a:t>1</a:t>
            </a:r>
          </a:p>
          <a:p>
            <a:pPr algn="ctr"/>
            <a:r>
              <a:rPr lang="tr-TR" dirty="0"/>
              <a:t>.</a:t>
            </a:r>
          </a:p>
          <a:p>
            <a:pPr algn="ctr"/>
            <a:r>
              <a:rPr lang="tr-TR" dirty="0"/>
              <a:t>1</a:t>
            </a:r>
          </a:p>
          <a:p>
            <a:pPr algn="ctr"/>
            <a:r>
              <a:rPr lang="tr-TR" dirty="0"/>
              <a:t>.</a:t>
            </a:r>
          </a:p>
          <a:p>
            <a:pPr algn="ctr"/>
            <a:r>
              <a:rPr lang="tr-TR" dirty="0"/>
              <a:t>1</a:t>
            </a:r>
          </a:p>
          <a:p>
            <a:pPr algn="ctr"/>
            <a:r>
              <a:rPr lang="tr-TR" dirty="0"/>
              <a:t>1</a:t>
            </a:r>
          </a:p>
          <a:p>
            <a:pPr algn="ctr"/>
            <a:r>
              <a:rPr lang="tr-TR" dirty="0"/>
              <a:t>.</a:t>
            </a:r>
          </a:p>
          <a:p>
            <a:pPr algn="ctr"/>
            <a:r>
              <a:rPr lang="tr-TR" dirty="0"/>
              <a:t>.</a:t>
            </a:r>
          </a:p>
          <a:p>
            <a:pPr algn="ctr"/>
            <a:r>
              <a:rPr lang="tr-TR" dirty="0"/>
              <a:t>1</a:t>
            </a:r>
          </a:p>
          <a:p>
            <a:pPr algn="ctr"/>
            <a:r>
              <a:rPr lang="tr-TR" dirty="0"/>
              <a:t>.</a:t>
            </a:r>
          </a:p>
        </p:txBody>
      </p:sp>
      <p:cxnSp>
        <p:nvCxnSpPr>
          <p:cNvPr id="13" name="Düz Ok Bağlayıcısı 17"/>
          <p:cNvCxnSpPr/>
          <p:nvPr/>
        </p:nvCxnSpPr>
        <p:spPr>
          <a:xfrm flipH="1">
            <a:off x="1589394" y="1814762"/>
            <a:ext cx="336360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kdörtgen 1"/>
          <p:cNvSpPr/>
          <p:nvPr/>
        </p:nvSpPr>
        <p:spPr>
          <a:xfrm>
            <a:off x="1132194" y="1436281"/>
            <a:ext cx="457200" cy="45243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kdörtgen Belirtme Çizgisi 2"/>
          <p:cNvSpPr/>
          <p:nvPr/>
        </p:nvSpPr>
        <p:spPr>
          <a:xfrm>
            <a:off x="1905000" y="2046972"/>
            <a:ext cx="2819400" cy="814316"/>
          </a:xfrm>
          <a:prstGeom prst="wedgeRectCallout">
            <a:avLst>
              <a:gd name="adj1" fmla="val 61027"/>
              <a:gd name="adj2" fmla="val 7873"/>
            </a:avLst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partisan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hashtag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about </a:t>
            </a:r>
            <a:r>
              <a:rPr lang="en-US" i="1" dirty="0">
                <a:solidFill>
                  <a:schemeClr val="tx1"/>
                </a:solidFill>
              </a:rPr>
              <a:t>Welfare Reform Act 2012</a:t>
            </a:r>
          </a:p>
        </p:txBody>
      </p:sp>
      <p:sp>
        <p:nvSpPr>
          <p:cNvPr id="16" name="Dikdörtgen 20"/>
          <p:cNvSpPr/>
          <p:nvPr/>
        </p:nvSpPr>
        <p:spPr>
          <a:xfrm>
            <a:off x="4953000" y="1548062"/>
            <a:ext cx="1828800" cy="5334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94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24200"/>
            <a:ext cx="8229600" cy="1143000"/>
          </a:xfrm>
        </p:spPr>
        <p:txBody>
          <a:bodyPr/>
          <a:lstStyle/>
          <a:p>
            <a:r>
              <a:rPr lang="en-US" b="1" dirty="0"/>
              <a:t>PROPOSED METHODS</a:t>
            </a:r>
          </a:p>
        </p:txBody>
      </p:sp>
    </p:spTree>
    <p:extLst>
      <p:ext uri="{BB962C8B-B14F-4D97-AF65-F5344CB8AC3E}">
        <p14:creationId xmlns:p14="http://schemas.microsoft.com/office/powerpoint/2010/main" val="11188571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tr-TR" altLang="en-US" dirty="0" err="1"/>
              <a:t>Proposed</a:t>
            </a:r>
            <a:r>
              <a:rPr lang="tr-TR" altLang="en-US" dirty="0"/>
              <a:t> </a:t>
            </a:r>
            <a:r>
              <a:rPr lang="tr-TR" altLang="en-US" dirty="0" err="1"/>
              <a:t>Methods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r>
              <a:rPr lang="en-US" altLang="en-US" sz="2400" dirty="0"/>
              <a:t>Three nonnegative matrix factorization frameworks </a:t>
            </a:r>
            <a:endParaRPr lang="en-US" alt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3660359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tr-TR" altLang="en-US" dirty="0" err="1"/>
              <a:t>Proposed</a:t>
            </a:r>
            <a:r>
              <a:rPr lang="tr-TR" altLang="en-US" dirty="0"/>
              <a:t> </a:t>
            </a:r>
            <a:r>
              <a:rPr lang="tr-TR" altLang="en-US" dirty="0" err="1"/>
              <a:t>Methods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r>
              <a:rPr lang="en-US" altLang="en-US" sz="2400" dirty="0"/>
              <a:t>Three nonnegative matrix factorization frameworks </a:t>
            </a:r>
          </a:p>
          <a:p>
            <a:pPr lvl="1"/>
            <a:r>
              <a:rPr lang="en-US" altLang="en-US" sz="2000" dirty="0"/>
              <a:t>user connectivity</a:t>
            </a:r>
            <a:endParaRPr lang="en-US" alt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5601629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tr-TR" altLang="en-US" dirty="0" err="1"/>
              <a:t>Proposed</a:t>
            </a:r>
            <a:r>
              <a:rPr lang="tr-TR" altLang="en-US" dirty="0"/>
              <a:t> </a:t>
            </a:r>
            <a:r>
              <a:rPr lang="tr-TR" altLang="en-US" dirty="0" err="1"/>
              <a:t>Methods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r>
              <a:rPr lang="en-US" altLang="en-US" sz="2400" dirty="0"/>
              <a:t>Three nonnegative matrix factorization frameworks</a:t>
            </a:r>
          </a:p>
          <a:p>
            <a:pPr lvl="1"/>
            <a:r>
              <a:rPr lang="en-US" altLang="en-US" sz="2000" dirty="0"/>
              <a:t>user connectivity</a:t>
            </a:r>
          </a:p>
          <a:p>
            <a:pPr lvl="1"/>
            <a:r>
              <a:rPr lang="en-US" altLang="en-US" sz="2000" dirty="0"/>
              <a:t>three dimensions of contents </a:t>
            </a:r>
            <a:r>
              <a:rPr lang="en-US" altLang="en-US" sz="1800" i="1" dirty="0"/>
              <a:t>(Word, Hashtag, Domain)</a:t>
            </a:r>
          </a:p>
        </p:txBody>
      </p:sp>
    </p:spTree>
    <p:extLst>
      <p:ext uri="{BB962C8B-B14F-4D97-AF65-F5344CB8AC3E}">
        <p14:creationId xmlns:p14="http://schemas.microsoft.com/office/powerpoint/2010/main" val="23399370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Three nonnegative matrix factorization frameworks </a:t>
            </a:r>
          </a:p>
          <a:p>
            <a:pPr lvl="1"/>
            <a:r>
              <a:rPr lang="en-US" altLang="en-US" sz="2000" dirty="0"/>
              <a:t>user connectivity</a:t>
            </a:r>
          </a:p>
          <a:p>
            <a:pPr lvl="1"/>
            <a:r>
              <a:rPr lang="en-US" altLang="en-US" sz="2000" dirty="0"/>
              <a:t>three dimensions of contents </a:t>
            </a:r>
            <a:r>
              <a:rPr lang="en-US" altLang="en-US" sz="1800" i="1" dirty="0"/>
              <a:t>(Word, Hashtag, Domain)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tr-TR" altLang="en-US" dirty="0" err="1"/>
              <a:t>Proposed</a:t>
            </a:r>
            <a:r>
              <a:rPr lang="tr-TR" altLang="en-US" dirty="0"/>
              <a:t> </a:t>
            </a:r>
            <a:r>
              <a:rPr lang="tr-TR" altLang="en-US" dirty="0" err="1"/>
              <a:t>Methods</a:t>
            </a:r>
            <a:endParaRPr lang="en-US" altLang="en-US" dirty="0"/>
          </a:p>
        </p:txBody>
      </p:sp>
      <p:pic>
        <p:nvPicPr>
          <p:cNvPr id="7" name="Resi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06" b="89515"/>
          <a:stretch/>
        </p:blipFill>
        <p:spPr>
          <a:xfrm>
            <a:off x="-2406" y="2723880"/>
            <a:ext cx="2488857" cy="761792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1258" y="3438372"/>
            <a:ext cx="3155569" cy="2048028"/>
            <a:chOff x="41258" y="3835306"/>
            <a:chExt cx="3155569" cy="2048028"/>
          </a:xfrm>
        </p:grpSpPr>
        <p:grpSp>
          <p:nvGrpSpPr>
            <p:cNvPr id="11" name="Group 10"/>
            <p:cNvGrpSpPr/>
            <p:nvPr/>
          </p:nvGrpSpPr>
          <p:grpSpPr>
            <a:xfrm>
              <a:off x="209871" y="3835306"/>
              <a:ext cx="2986956" cy="2048028"/>
              <a:chOff x="974537" y="3669286"/>
              <a:chExt cx="2986956" cy="20480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974537" y="4077826"/>
                    <a:ext cx="2940101" cy="163948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6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4537" y="4077826"/>
                    <a:ext cx="2940101" cy="163948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Metin kutusu 2"/>
              <p:cNvSpPr txBox="1"/>
              <p:nvPr/>
            </p:nvSpPr>
            <p:spPr>
              <a:xfrm rot="19204943">
                <a:off x="1728084" y="3737177"/>
                <a:ext cx="7343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rgbClr val="92D050"/>
                    </a:solidFill>
                  </a:rPr>
                  <a:t>m</a:t>
                </a:r>
                <a:r>
                  <a:rPr lang="tr-TR" sz="1400" dirty="0">
                    <a:solidFill>
                      <a:srgbClr val="92D050"/>
                    </a:solidFill>
                  </a:rPr>
                  <a:t>illion</a:t>
                </a:r>
                <a:endParaRPr lang="tr-TR" sz="12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 rot="19340232">
                <a:off x="2167339" y="3728809"/>
                <a:ext cx="5918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400" dirty="0">
                    <a:solidFill>
                      <a:srgbClr val="FF0000"/>
                    </a:solidFill>
                  </a:rPr>
                  <a:t>more</a:t>
                </a:r>
                <a:endParaRPr lang="en-US" sz="14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19326059">
                <a:off x="3169288" y="3669286"/>
                <a:ext cx="7922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400" dirty="0">
                    <a:solidFill>
                      <a:srgbClr val="002060"/>
                    </a:solidFill>
                  </a:rPr>
                  <a:t>families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19531448">
                <a:off x="2578290" y="3700447"/>
                <a:ext cx="7120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400" dirty="0">
                    <a:solidFill>
                      <a:srgbClr val="C00000"/>
                    </a:solidFill>
                  </a:rPr>
                  <a:t>paying</a:t>
                </a:r>
                <a:endParaRPr lang="en-US" sz="1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1258" y="4925938"/>
                  <a:ext cx="47654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𝑢𝑤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58" y="4925938"/>
                  <a:ext cx="476541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0256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/>
          <p:cNvSpPr txBox="1"/>
          <p:nvPr/>
        </p:nvSpPr>
        <p:spPr>
          <a:xfrm>
            <a:off x="990600" y="5530334"/>
            <a:ext cx="1603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User x </a:t>
            </a:r>
            <a:r>
              <a:rPr lang="en-US" sz="2000" dirty="0">
                <a:solidFill>
                  <a:srgbClr val="92D050"/>
                </a:solidFill>
              </a:rPr>
              <a:t>W</a:t>
            </a:r>
            <a:r>
              <a:rPr lang="en-US" sz="2000" dirty="0">
                <a:solidFill>
                  <a:srgbClr val="FF0000"/>
                </a:solidFill>
              </a:rPr>
              <a:t>o</a:t>
            </a:r>
            <a:r>
              <a:rPr lang="en-US" sz="2000" dirty="0">
                <a:solidFill>
                  <a:srgbClr val="C00000"/>
                </a:solidFill>
              </a:rPr>
              <a:t>r</a:t>
            </a:r>
            <a:r>
              <a:rPr lang="en-US" sz="2000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12" name="Freeform 11"/>
          <p:cNvSpPr/>
          <p:nvPr/>
        </p:nvSpPr>
        <p:spPr>
          <a:xfrm>
            <a:off x="210638" y="3569466"/>
            <a:ext cx="510331" cy="791307"/>
          </a:xfrm>
          <a:custGeom>
            <a:avLst/>
            <a:gdLst>
              <a:gd name="connsiteX0" fmla="*/ 70716 w 510331"/>
              <a:gd name="connsiteY0" fmla="*/ 0 h 791307"/>
              <a:gd name="connsiteX1" fmla="*/ 35547 w 510331"/>
              <a:gd name="connsiteY1" fmla="*/ 483577 h 791307"/>
              <a:gd name="connsiteX2" fmla="*/ 510331 w 510331"/>
              <a:gd name="connsiteY2" fmla="*/ 791307 h 79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0331" h="791307">
                <a:moveTo>
                  <a:pt x="70716" y="0"/>
                </a:moveTo>
                <a:cubicBezTo>
                  <a:pt x="16497" y="175846"/>
                  <a:pt x="-37722" y="351693"/>
                  <a:pt x="35547" y="483577"/>
                </a:cubicBezTo>
                <a:cubicBezTo>
                  <a:pt x="108816" y="615462"/>
                  <a:pt x="309573" y="703384"/>
                  <a:pt x="510331" y="791307"/>
                </a:cubicBezTo>
              </a:path>
            </a:pathLst>
          </a:custGeom>
          <a:noFill/>
          <a:ln w="28575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345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Three nonnegative matrix factorization frameworks </a:t>
            </a:r>
          </a:p>
          <a:p>
            <a:pPr lvl="1"/>
            <a:r>
              <a:rPr lang="en-US" altLang="en-US" sz="2000" dirty="0"/>
              <a:t>user connectivity</a:t>
            </a:r>
          </a:p>
          <a:p>
            <a:pPr lvl="1"/>
            <a:r>
              <a:rPr lang="en-US" altLang="en-US" sz="2000" dirty="0"/>
              <a:t>three dimensions of contents </a:t>
            </a:r>
            <a:r>
              <a:rPr lang="en-US" altLang="en-US" sz="1800" i="1" dirty="0"/>
              <a:t>(Word, Hashtag, Domain)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tr-TR" altLang="en-US" dirty="0" err="1"/>
              <a:t>Proposed</a:t>
            </a:r>
            <a:r>
              <a:rPr lang="tr-TR" altLang="en-US" dirty="0"/>
              <a:t> </a:t>
            </a:r>
            <a:r>
              <a:rPr lang="tr-TR" altLang="en-US" dirty="0" err="1"/>
              <a:t>Methods</a:t>
            </a:r>
            <a:endParaRPr lang="en-US" altLang="en-US" dirty="0"/>
          </a:p>
        </p:txBody>
      </p:sp>
      <p:pic>
        <p:nvPicPr>
          <p:cNvPr id="7" name="Resi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06" b="89515"/>
          <a:stretch/>
        </p:blipFill>
        <p:spPr>
          <a:xfrm>
            <a:off x="-2406" y="2723880"/>
            <a:ext cx="2488857" cy="761792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1258" y="3438372"/>
            <a:ext cx="3155569" cy="2048028"/>
            <a:chOff x="41258" y="3835306"/>
            <a:chExt cx="3155569" cy="2048028"/>
          </a:xfrm>
        </p:grpSpPr>
        <p:grpSp>
          <p:nvGrpSpPr>
            <p:cNvPr id="11" name="Group 10"/>
            <p:cNvGrpSpPr/>
            <p:nvPr/>
          </p:nvGrpSpPr>
          <p:grpSpPr>
            <a:xfrm>
              <a:off x="209871" y="3835306"/>
              <a:ext cx="2986956" cy="2048028"/>
              <a:chOff x="974537" y="3669286"/>
              <a:chExt cx="2986956" cy="20480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974537" y="4077826"/>
                    <a:ext cx="2940101" cy="163948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6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4537" y="4077826"/>
                    <a:ext cx="2940101" cy="163948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Metin kutusu 2"/>
              <p:cNvSpPr txBox="1"/>
              <p:nvPr/>
            </p:nvSpPr>
            <p:spPr>
              <a:xfrm rot="19204943">
                <a:off x="1728084" y="3737177"/>
                <a:ext cx="7343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rgbClr val="92D050"/>
                    </a:solidFill>
                  </a:rPr>
                  <a:t>m</a:t>
                </a:r>
                <a:r>
                  <a:rPr lang="tr-TR" sz="1400" dirty="0">
                    <a:solidFill>
                      <a:srgbClr val="92D050"/>
                    </a:solidFill>
                  </a:rPr>
                  <a:t>illion</a:t>
                </a:r>
                <a:endParaRPr lang="tr-TR" sz="12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 rot="19340232">
                <a:off x="2167339" y="3728809"/>
                <a:ext cx="5918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400" dirty="0">
                    <a:solidFill>
                      <a:srgbClr val="FF0000"/>
                    </a:solidFill>
                  </a:rPr>
                  <a:t>more</a:t>
                </a:r>
                <a:endParaRPr lang="en-US" sz="14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19326059">
                <a:off x="3169288" y="3669286"/>
                <a:ext cx="7922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400" dirty="0">
                    <a:solidFill>
                      <a:srgbClr val="002060"/>
                    </a:solidFill>
                  </a:rPr>
                  <a:t>families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19531448">
                <a:off x="2578290" y="3700447"/>
                <a:ext cx="7120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400" dirty="0">
                    <a:solidFill>
                      <a:srgbClr val="C00000"/>
                    </a:solidFill>
                  </a:rPr>
                  <a:t>paying</a:t>
                </a:r>
                <a:endParaRPr lang="en-US" sz="1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1258" y="4925938"/>
                  <a:ext cx="47654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𝑢𝑤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58" y="4925938"/>
                  <a:ext cx="476541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0256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3054369" y="3324512"/>
            <a:ext cx="3035261" cy="2161888"/>
            <a:chOff x="3006789" y="3729177"/>
            <a:chExt cx="3035261" cy="2161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101949" y="4251577"/>
                  <a:ext cx="2940101" cy="163948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6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/>
                                <m:e/>
                                <m:e/>
                                <m:e/>
                                <m:e/>
                                <m:e/>
                              </m:mr>
                              <m:mr>
                                <m:e/>
                                <m:e/>
                                <m:e/>
                                <m:e/>
                                <m:e/>
                                <m:e/>
                              </m:mr>
                              <m:m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/>
                                <m:e/>
                                <m:e/>
                                <m:e/>
                                <m:e/>
                                <m:e/>
                              </m:mr>
                              <m:mr>
                                <m:e/>
                                <m:e/>
                                <m:e/>
                                <m:e/>
                                <m:e/>
                                <m:e/>
                              </m:mr>
                              <m:mr>
                                <m:e/>
                                <m:e/>
                                <m:e/>
                                <m:e/>
                                <m:e/>
                                <m:e/>
                              </m:mr>
                              <m:mr>
                                <m:e/>
                                <m:e/>
                                <m:e/>
                                <m:e/>
                                <m:e/>
                                <m:e/>
                              </m:mr>
                              <m:mr>
                                <m:e/>
                                <m:e/>
                                <m:e/>
                                <m:e/>
                                <m:e/>
                                <m:e/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1949" y="4251577"/>
                  <a:ext cx="2940101" cy="163948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/>
            <p:cNvSpPr txBox="1"/>
            <p:nvPr/>
          </p:nvSpPr>
          <p:spPr>
            <a:xfrm rot="19531448">
              <a:off x="4590269" y="3729177"/>
              <a:ext cx="12282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B0F0"/>
                  </a:solidFill>
                </a:rPr>
                <a:t>#</a:t>
              </a:r>
              <a:r>
                <a:rPr lang="en-US" sz="1400" dirty="0" err="1">
                  <a:solidFill>
                    <a:srgbClr val="00B0F0"/>
                  </a:solidFill>
                </a:rPr>
                <a:t>bedroomtax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006789" y="4932821"/>
                  <a:ext cx="4428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𝑢h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6789" y="4932821"/>
                  <a:ext cx="44287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0959" r="-274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/>
          <p:cNvSpPr txBox="1"/>
          <p:nvPr/>
        </p:nvSpPr>
        <p:spPr>
          <a:xfrm>
            <a:off x="990600" y="5530334"/>
            <a:ext cx="1603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User x </a:t>
            </a:r>
            <a:r>
              <a:rPr lang="en-US" sz="2000" dirty="0">
                <a:solidFill>
                  <a:srgbClr val="92D050"/>
                </a:solidFill>
              </a:rPr>
              <a:t>W</a:t>
            </a:r>
            <a:r>
              <a:rPr lang="en-US" sz="2000" dirty="0">
                <a:solidFill>
                  <a:srgbClr val="FF0000"/>
                </a:solidFill>
              </a:rPr>
              <a:t>o</a:t>
            </a:r>
            <a:r>
              <a:rPr lang="en-US" sz="2000" dirty="0">
                <a:solidFill>
                  <a:srgbClr val="C00000"/>
                </a:solidFill>
              </a:rPr>
              <a:t>r</a:t>
            </a:r>
            <a:r>
              <a:rPr lang="en-US" sz="2000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33800" y="5530334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User x </a:t>
            </a:r>
            <a:r>
              <a:rPr lang="en-US" sz="2000" dirty="0">
                <a:solidFill>
                  <a:srgbClr val="00B0F0"/>
                </a:solidFill>
              </a:rPr>
              <a:t>Hashtag</a:t>
            </a:r>
          </a:p>
        </p:txBody>
      </p:sp>
      <p:sp>
        <p:nvSpPr>
          <p:cNvPr id="12" name="Freeform 11"/>
          <p:cNvSpPr/>
          <p:nvPr/>
        </p:nvSpPr>
        <p:spPr>
          <a:xfrm>
            <a:off x="210638" y="3569466"/>
            <a:ext cx="510331" cy="791307"/>
          </a:xfrm>
          <a:custGeom>
            <a:avLst/>
            <a:gdLst>
              <a:gd name="connsiteX0" fmla="*/ 70716 w 510331"/>
              <a:gd name="connsiteY0" fmla="*/ 0 h 791307"/>
              <a:gd name="connsiteX1" fmla="*/ 35547 w 510331"/>
              <a:gd name="connsiteY1" fmla="*/ 483577 h 791307"/>
              <a:gd name="connsiteX2" fmla="*/ 510331 w 510331"/>
              <a:gd name="connsiteY2" fmla="*/ 791307 h 79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0331" h="791307">
                <a:moveTo>
                  <a:pt x="70716" y="0"/>
                </a:moveTo>
                <a:cubicBezTo>
                  <a:pt x="16497" y="175846"/>
                  <a:pt x="-37722" y="351693"/>
                  <a:pt x="35547" y="483577"/>
                </a:cubicBezTo>
                <a:cubicBezTo>
                  <a:pt x="108816" y="615462"/>
                  <a:pt x="309573" y="703384"/>
                  <a:pt x="510331" y="791307"/>
                </a:cubicBezTo>
              </a:path>
            </a:pathLst>
          </a:custGeom>
          <a:noFill/>
          <a:ln w="28575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223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Three nonnegative matrix factorization frameworks </a:t>
            </a:r>
          </a:p>
          <a:p>
            <a:pPr lvl="1"/>
            <a:r>
              <a:rPr lang="en-US" altLang="en-US" sz="2000" dirty="0"/>
              <a:t>user connectivity</a:t>
            </a:r>
          </a:p>
          <a:p>
            <a:pPr lvl="1"/>
            <a:r>
              <a:rPr lang="en-US" altLang="en-US" sz="2000" dirty="0"/>
              <a:t>three dimensions of contents </a:t>
            </a:r>
            <a:r>
              <a:rPr lang="en-US" altLang="en-US" sz="1800" i="1" dirty="0"/>
              <a:t>(Word, Hashtag, Domain)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tr-TR" altLang="en-US" dirty="0" err="1"/>
              <a:t>Proposed</a:t>
            </a:r>
            <a:r>
              <a:rPr lang="tr-TR" altLang="en-US" dirty="0"/>
              <a:t> </a:t>
            </a:r>
            <a:r>
              <a:rPr lang="tr-TR" altLang="en-US" dirty="0" err="1"/>
              <a:t>Methods</a:t>
            </a:r>
            <a:endParaRPr lang="en-US" altLang="en-US" dirty="0"/>
          </a:p>
        </p:txBody>
      </p:sp>
      <p:pic>
        <p:nvPicPr>
          <p:cNvPr id="7" name="Resi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06" b="89515"/>
          <a:stretch/>
        </p:blipFill>
        <p:spPr>
          <a:xfrm>
            <a:off x="-2406" y="2723880"/>
            <a:ext cx="2488857" cy="761792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1258" y="3438372"/>
            <a:ext cx="3155569" cy="2048028"/>
            <a:chOff x="41258" y="3835306"/>
            <a:chExt cx="3155569" cy="2048028"/>
          </a:xfrm>
        </p:grpSpPr>
        <p:grpSp>
          <p:nvGrpSpPr>
            <p:cNvPr id="11" name="Group 10"/>
            <p:cNvGrpSpPr/>
            <p:nvPr/>
          </p:nvGrpSpPr>
          <p:grpSpPr>
            <a:xfrm>
              <a:off x="209871" y="3835306"/>
              <a:ext cx="2986956" cy="2048028"/>
              <a:chOff x="974537" y="3669286"/>
              <a:chExt cx="2986956" cy="20480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974537" y="4077826"/>
                    <a:ext cx="2940101" cy="163948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6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4537" y="4077826"/>
                    <a:ext cx="2940101" cy="163948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Metin kutusu 2"/>
              <p:cNvSpPr txBox="1"/>
              <p:nvPr/>
            </p:nvSpPr>
            <p:spPr>
              <a:xfrm rot="19204943">
                <a:off x="1728084" y="3737177"/>
                <a:ext cx="7343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rgbClr val="92D050"/>
                    </a:solidFill>
                  </a:rPr>
                  <a:t>m</a:t>
                </a:r>
                <a:r>
                  <a:rPr lang="tr-TR" sz="1400" dirty="0">
                    <a:solidFill>
                      <a:srgbClr val="92D050"/>
                    </a:solidFill>
                  </a:rPr>
                  <a:t>illion</a:t>
                </a:r>
                <a:endParaRPr lang="tr-TR" sz="12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 rot="19340232">
                <a:off x="2167339" y="3728809"/>
                <a:ext cx="5918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400" dirty="0">
                    <a:solidFill>
                      <a:srgbClr val="FF0000"/>
                    </a:solidFill>
                  </a:rPr>
                  <a:t>more</a:t>
                </a:r>
                <a:endParaRPr lang="en-US" sz="14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19326059">
                <a:off x="3169288" y="3669286"/>
                <a:ext cx="7922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400" dirty="0">
                    <a:solidFill>
                      <a:srgbClr val="002060"/>
                    </a:solidFill>
                  </a:rPr>
                  <a:t>families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19531448">
                <a:off x="2578290" y="3700447"/>
                <a:ext cx="7120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400" dirty="0">
                    <a:solidFill>
                      <a:srgbClr val="C00000"/>
                    </a:solidFill>
                  </a:rPr>
                  <a:t>paying</a:t>
                </a:r>
                <a:endParaRPr lang="en-US" sz="1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1258" y="4925938"/>
                  <a:ext cx="47654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𝑢𝑤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58" y="4925938"/>
                  <a:ext cx="476541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0256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3054369" y="3324512"/>
            <a:ext cx="3035261" cy="2161888"/>
            <a:chOff x="3006789" y="3729177"/>
            <a:chExt cx="3035261" cy="2161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101949" y="4251577"/>
                  <a:ext cx="2940101" cy="163948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6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/>
                                <m:e/>
                                <m:e/>
                                <m:e/>
                                <m:e/>
                                <m:e/>
                              </m:mr>
                              <m:mr>
                                <m:e/>
                                <m:e/>
                                <m:e/>
                                <m:e/>
                                <m:e/>
                                <m:e/>
                              </m:mr>
                              <m:m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/>
                                <m:e/>
                                <m:e/>
                                <m:e/>
                                <m:e/>
                                <m:e/>
                              </m:mr>
                              <m:mr>
                                <m:e/>
                                <m:e/>
                                <m:e/>
                                <m:e/>
                                <m:e/>
                                <m:e/>
                              </m:mr>
                              <m:mr>
                                <m:e/>
                                <m:e/>
                                <m:e/>
                                <m:e/>
                                <m:e/>
                                <m:e/>
                              </m:mr>
                              <m:mr>
                                <m:e/>
                                <m:e/>
                                <m:e/>
                                <m:e/>
                                <m:e/>
                                <m:e/>
                              </m:mr>
                              <m:mr>
                                <m:e/>
                                <m:e/>
                                <m:e/>
                                <m:e/>
                                <m:e/>
                                <m:e/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1949" y="4251577"/>
                  <a:ext cx="2940101" cy="163948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/>
            <p:cNvSpPr txBox="1"/>
            <p:nvPr/>
          </p:nvSpPr>
          <p:spPr>
            <a:xfrm rot="19531448">
              <a:off x="4590269" y="3729177"/>
              <a:ext cx="12282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B0F0"/>
                  </a:solidFill>
                </a:rPr>
                <a:t>#</a:t>
              </a:r>
              <a:r>
                <a:rPr lang="en-US" sz="1400" dirty="0" err="1">
                  <a:solidFill>
                    <a:srgbClr val="00B0F0"/>
                  </a:solidFill>
                </a:rPr>
                <a:t>bedroomtax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006789" y="4932821"/>
                  <a:ext cx="4428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𝑢h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6789" y="4932821"/>
                  <a:ext cx="44287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0959" r="-274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48" name="Group 2047"/>
          <p:cNvGrpSpPr/>
          <p:nvPr/>
        </p:nvGrpSpPr>
        <p:grpSpPr>
          <a:xfrm>
            <a:off x="6033817" y="3355436"/>
            <a:ext cx="3053905" cy="2130964"/>
            <a:chOff x="6121058" y="3749531"/>
            <a:chExt cx="3053905" cy="2130964"/>
          </a:xfrm>
        </p:grpSpPr>
        <p:grpSp>
          <p:nvGrpSpPr>
            <p:cNvPr id="27" name="Group 26"/>
            <p:cNvGrpSpPr/>
            <p:nvPr/>
          </p:nvGrpSpPr>
          <p:grpSpPr>
            <a:xfrm>
              <a:off x="6234862" y="3749531"/>
              <a:ext cx="2940101" cy="2130964"/>
              <a:chOff x="1050836" y="3583511"/>
              <a:chExt cx="2940101" cy="21309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050836" y="4074987"/>
                    <a:ext cx="2940101" cy="163948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6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57</m:t>
                                    </m:r>
                                  </m:e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0836" y="4074987"/>
                    <a:ext cx="2940101" cy="163948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TextBox 28"/>
              <p:cNvSpPr txBox="1"/>
              <p:nvPr/>
            </p:nvSpPr>
            <p:spPr>
              <a:xfrm rot="19531448">
                <a:off x="2521244" y="3583511"/>
                <a:ext cx="11189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mirror.co.uk</a:t>
                </a:r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6121058" y="4924096"/>
                  <a:ext cx="4471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1058" y="4924096"/>
                  <a:ext cx="447110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2329" r="-411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/>
          <p:cNvSpPr txBox="1"/>
          <p:nvPr/>
        </p:nvSpPr>
        <p:spPr>
          <a:xfrm>
            <a:off x="990600" y="5530334"/>
            <a:ext cx="1603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User x </a:t>
            </a:r>
            <a:r>
              <a:rPr lang="en-US" sz="2000" dirty="0">
                <a:solidFill>
                  <a:srgbClr val="92D050"/>
                </a:solidFill>
              </a:rPr>
              <a:t>W</a:t>
            </a:r>
            <a:r>
              <a:rPr lang="en-US" sz="2000" dirty="0">
                <a:solidFill>
                  <a:srgbClr val="FF0000"/>
                </a:solidFill>
              </a:rPr>
              <a:t>o</a:t>
            </a:r>
            <a:r>
              <a:rPr lang="en-US" sz="2000" dirty="0">
                <a:solidFill>
                  <a:srgbClr val="C00000"/>
                </a:solidFill>
              </a:rPr>
              <a:t>r</a:t>
            </a:r>
            <a:r>
              <a:rPr lang="en-US" sz="2000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33800" y="5530334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User x </a:t>
            </a:r>
            <a:r>
              <a:rPr lang="en-US" sz="2000" dirty="0">
                <a:solidFill>
                  <a:srgbClr val="00B0F0"/>
                </a:solidFill>
              </a:rPr>
              <a:t>Hashtag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35625" y="5543490"/>
            <a:ext cx="188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User x Domain</a:t>
            </a:r>
          </a:p>
        </p:txBody>
      </p:sp>
      <p:sp>
        <p:nvSpPr>
          <p:cNvPr id="12" name="Freeform 11"/>
          <p:cNvSpPr/>
          <p:nvPr/>
        </p:nvSpPr>
        <p:spPr>
          <a:xfrm>
            <a:off x="210638" y="3569466"/>
            <a:ext cx="510331" cy="791307"/>
          </a:xfrm>
          <a:custGeom>
            <a:avLst/>
            <a:gdLst>
              <a:gd name="connsiteX0" fmla="*/ 70716 w 510331"/>
              <a:gd name="connsiteY0" fmla="*/ 0 h 791307"/>
              <a:gd name="connsiteX1" fmla="*/ 35547 w 510331"/>
              <a:gd name="connsiteY1" fmla="*/ 483577 h 791307"/>
              <a:gd name="connsiteX2" fmla="*/ 510331 w 510331"/>
              <a:gd name="connsiteY2" fmla="*/ 791307 h 79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0331" h="791307">
                <a:moveTo>
                  <a:pt x="70716" y="0"/>
                </a:moveTo>
                <a:cubicBezTo>
                  <a:pt x="16497" y="175846"/>
                  <a:pt x="-37722" y="351693"/>
                  <a:pt x="35547" y="483577"/>
                </a:cubicBezTo>
                <a:cubicBezTo>
                  <a:pt x="108816" y="615462"/>
                  <a:pt x="309573" y="703384"/>
                  <a:pt x="510331" y="791307"/>
                </a:cubicBezTo>
              </a:path>
            </a:pathLst>
          </a:custGeom>
          <a:noFill/>
          <a:ln w="28575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17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sz="2800" dirty="0"/>
              <a:t>Jointly </a:t>
            </a:r>
            <a:r>
              <a:rPr lang="en-US" altLang="en-US" sz="2800" dirty="0">
                <a:solidFill>
                  <a:srgbClr val="FF0000"/>
                </a:solidFill>
              </a:rPr>
              <a:t>clustering</a:t>
            </a:r>
            <a:r>
              <a:rPr lang="en-US" altLang="en-US" sz="2800" dirty="0"/>
              <a:t> </a:t>
            </a:r>
            <a:r>
              <a:rPr lang="en-US" altLang="en-US" sz="2800" b="1" dirty="0"/>
              <a:t>connectivity</a:t>
            </a:r>
            <a:r>
              <a:rPr lang="en-US" altLang="en-US" sz="2800" dirty="0"/>
              <a:t> and </a:t>
            </a:r>
            <a:r>
              <a:rPr lang="en-US" altLang="en-US" sz="2800" b="1" dirty="0"/>
              <a:t>content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048000" y="3276600"/>
            <a:ext cx="2819400" cy="2019300"/>
            <a:chOff x="685800" y="2247900"/>
            <a:chExt cx="2819400" cy="20193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3581400"/>
              <a:ext cx="685800" cy="6858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689" y="2247900"/>
              <a:ext cx="685800" cy="6858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3581400"/>
              <a:ext cx="685800" cy="68580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1219200" y="2926080"/>
              <a:ext cx="571500" cy="6858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2472490" y="2926080"/>
              <a:ext cx="499310" cy="6858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Motivation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09296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Objective Function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8229600" cy="1189592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3657600"/>
            <a:ext cx="6583680" cy="1139488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4797087"/>
            <a:ext cx="5212080" cy="515103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/>
              <a:t>Proposed Methods</a:t>
            </a: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67149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091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Objective Function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8229600" cy="118959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3657600"/>
            <a:ext cx="6583680" cy="1139488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4797087"/>
            <a:ext cx="5212080" cy="515103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/>
              <a:t>Matrix Factorization</a:t>
            </a:r>
          </a:p>
        </p:txBody>
      </p:sp>
    </p:spTree>
    <p:extLst>
      <p:ext uri="{BB962C8B-B14F-4D97-AF65-F5344CB8AC3E}">
        <p14:creationId xmlns:p14="http://schemas.microsoft.com/office/powerpoint/2010/main" val="21260703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Objective Function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8229600" cy="118959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3657600"/>
            <a:ext cx="6583680" cy="1139488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4797087"/>
            <a:ext cx="5212080" cy="5151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3962400"/>
            <a:ext cx="73914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" y="4114800"/>
                <a:ext cx="2057400" cy="16764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𝑢𝑤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114800"/>
                <a:ext cx="2057400" cy="1676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59643" y="4666466"/>
                <a:ext cx="104434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643" y="4666466"/>
                <a:ext cx="1044341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86200" y="4114801"/>
                <a:ext cx="910389" cy="16764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𝐔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114801"/>
                <a:ext cx="910389" cy="1676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501639" y="4114800"/>
                <a:ext cx="1676401" cy="91039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en-US" sz="4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𝐓</m:t>
                          </m:r>
                        </m:sup>
                      </m:sSup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639" y="4114800"/>
                <a:ext cx="1676401" cy="9103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886061" y="4120278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X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33800" y="3048000"/>
            <a:ext cx="0" cy="9144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67000" y="3048000"/>
            <a:ext cx="212958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43667" y="5726669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x cluster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40151" y="5026901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cluster x word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39980" y="572666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x word 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/>
              <a:t>Matrix Factorization</a:t>
            </a:r>
          </a:p>
        </p:txBody>
      </p:sp>
    </p:spTree>
    <p:extLst>
      <p:ext uri="{BB962C8B-B14F-4D97-AF65-F5344CB8AC3E}">
        <p14:creationId xmlns:p14="http://schemas.microsoft.com/office/powerpoint/2010/main" val="33160067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Objective Function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8229600" cy="118959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3657600"/>
            <a:ext cx="6583680" cy="1139488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4797087"/>
            <a:ext cx="5212080" cy="51510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24316" y="3962400"/>
            <a:ext cx="7343484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628026" y="5738219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x cluster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11020" y="499916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cluster x hashtag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0400" y="572666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x hashtag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57400" y="4098972"/>
                <a:ext cx="2057400" cy="1676400"/>
              </a:xfrm>
              <a:prstGeom prst="rect">
                <a:avLst/>
              </a:prstGeom>
              <a:solidFill>
                <a:srgbClr val="B88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𝑢h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098972"/>
                <a:ext cx="2057400" cy="1676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07443" y="4650638"/>
                <a:ext cx="104434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443" y="4650638"/>
                <a:ext cx="1044341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34000" y="4098973"/>
                <a:ext cx="910389" cy="16764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𝐔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098973"/>
                <a:ext cx="910389" cy="1676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949439" y="4098972"/>
                <a:ext cx="1676401" cy="910391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𝐓</m:t>
                          </m:r>
                        </m:sup>
                      </m:sSup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439" y="4098972"/>
                <a:ext cx="1676401" cy="9103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333861" y="410445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X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372100" y="3006291"/>
            <a:ext cx="1805940" cy="94028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13245" y="3006291"/>
            <a:ext cx="212958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/>
              <a:t>Matrix Factorization</a:t>
            </a:r>
          </a:p>
        </p:txBody>
      </p:sp>
    </p:spTree>
    <p:extLst>
      <p:ext uri="{BB962C8B-B14F-4D97-AF65-F5344CB8AC3E}">
        <p14:creationId xmlns:p14="http://schemas.microsoft.com/office/powerpoint/2010/main" val="23888157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Objective Function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8229600" cy="118959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3657600"/>
            <a:ext cx="6583680" cy="1139488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4797087"/>
            <a:ext cx="5212080" cy="51510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24316" y="3962400"/>
            <a:ext cx="7343484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57400" y="4098972"/>
                <a:ext cx="2057400" cy="1676400"/>
              </a:xfrm>
              <a:prstGeom prst="rect">
                <a:avLst/>
              </a:prstGeom>
              <a:solidFill>
                <a:srgbClr val="B88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𝑢h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098972"/>
                <a:ext cx="2057400" cy="1676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628026" y="5738219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user x cluster</a:t>
            </a:r>
            <a:r>
              <a:rPr lang="en-US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11020" y="499916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cluster x hashtag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0400" y="572666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x hashtag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07443" y="4650638"/>
                <a:ext cx="104434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443" y="4650638"/>
                <a:ext cx="1044341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34000" y="4098973"/>
                <a:ext cx="910389" cy="1676400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𝐔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098973"/>
                <a:ext cx="910389" cy="1676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949439" y="4098972"/>
                <a:ext cx="1676401" cy="910391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𝐓</m:t>
                          </m:r>
                        </m:sup>
                      </m:sSup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439" y="4098972"/>
                <a:ext cx="1676401" cy="9103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333861" y="410445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X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372100" y="3006291"/>
            <a:ext cx="1805940" cy="94028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13245" y="3006291"/>
            <a:ext cx="212958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/>
              <a:t>Matrix Factorization</a:t>
            </a:r>
          </a:p>
        </p:txBody>
      </p:sp>
    </p:spTree>
    <p:extLst>
      <p:ext uri="{BB962C8B-B14F-4D97-AF65-F5344CB8AC3E}">
        <p14:creationId xmlns:p14="http://schemas.microsoft.com/office/powerpoint/2010/main" val="28888290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b="1" dirty="0"/>
              <a:t>Matrix Factorization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Objective Function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8229600" cy="118959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3657600"/>
            <a:ext cx="6583680" cy="1139488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4797087"/>
            <a:ext cx="5212080" cy="51510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6700" y="4335552"/>
            <a:ext cx="7676164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81767" y="6099821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user x cluster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78251" y="540005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cluster x domain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81200" y="609982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x domain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5800" y="4487952"/>
                <a:ext cx="2057400" cy="1676400"/>
              </a:xfrm>
              <a:prstGeom prst="rect">
                <a:avLst/>
              </a:prstGeom>
              <a:solidFill>
                <a:srgbClr val="FFE07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𝑢𝑑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487952"/>
                <a:ext cx="2057400" cy="1676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35843" y="5039618"/>
                <a:ext cx="104434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843" y="5039618"/>
                <a:ext cx="1044341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962400" y="4487953"/>
                <a:ext cx="910389" cy="1676400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𝐔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487953"/>
                <a:ext cx="910389" cy="1676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577839" y="4487952"/>
                <a:ext cx="1676401" cy="910391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sz="4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𝐓</m:t>
                          </m:r>
                        </m:sup>
                      </m:sSup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839" y="4487952"/>
                <a:ext cx="1676401" cy="9103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962261" y="449343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X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33800" y="3505199"/>
            <a:ext cx="266700" cy="83035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90800" y="3505200"/>
            <a:ext cx="212958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6509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tr-TR" altLang="en-US" dirty="0" err="1"/>
              <a:t>Proposed</a:t>
            </a:r>
            <a:r>
              <a:rPr lang="tr-TR" altLang="en-US" dirty="0"/>
              <a:t> </a:t>
            </a:r>
            <a:r>
              <a:rPr lang="tr-TR" altLang="en-US" dirty="0" err="1"/>
              <a:t>Methods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Objective Function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8229600" cy="1189592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3657600"/>
            <a:ext cx="6583680" cy="1139488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4797087"/>
            <a:ext cx="5212080" cy="51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59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b="1" dirty="0"/>
              <a:t>Regularization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Objective Function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8229600" cy="1189592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3657600"/>
            <a:ext cx="6583680" cy="1139488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4818897"/>
            <a:ext cx="5212080" cy="51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806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b="1" dirty="0"/>
              <a:t>Regularization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8229600" cy="1189592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3657600"/>
            <a:ext cx="6583680" cy="1139488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4818897"/>
            <a:ext cx="5212080" cy="515103"/>
          </a:xfrm>
          <a:prstGeom prst="rect">
            <a:avLst/>
          </a:prstGeom>
        </p:spPr>
      </p:pic>
      <p:pic>
        <p:nvPicPr>
          <p:cNvPr id="7" name="Resi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83450"/>
            <a:ext cx="2302276" cy="1245550"/>
          </a:xfrm>
          <a:prstGeom prst="rect">
            <a:avLst/>
          </a:prstGeom>
          <a:ln w="44450" cmpd="dbl">
            <a:solidFill>
              <a:schemeClr val="accent6">
                <a:lumMod val="40000"/>
                <a:lumOff val="60000"/>
              </a:schemeClr>
            </a:solidFill>
          </a:ln>
        </p:spPr>
      </p:pic>
      <p:cxnSp>
        <p:nvCxnSpPr>
          <p:cNvPr id="9" name="Curved Connector 8"/>
          <p:cNvCxnSpPr>
            <a:stCxn id="7" idx="3"/>
          </p:cNvCxnSpPr>
          <p:nvPr/>
        </p:nvCxnSpPr>
        <p:spPr>
          <a:xfrm>
            <a:off x="2759476" y="2806225"/>
            <a:ext cx="1126724" cy="1076717"/>
          </a:xfrm>
          <a:prstGeom prst="curvedConnector3">
            <a:avLst>
              <a:gd name="adj1" fmla="val 99942"/>
            </a:avLst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000" y="1507511"/>
            <a:ext cx="244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User Network</a:t>
            </a:r>
          </a:p>
        </p:txBody>
      </p:sp>
    </p:spTree>
    <p:extLst>
      <p:ext uri="{BB962C8B-B14F-4D97-AF65-F5344CB8AC3E}">
        <p14:creationId xmlns:p14="http://schemas.microsoft.com/office/powerpoint/2010/main" val="5436732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b="1" dirty="0"/>
              <a:t>Regularization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8229600" cy="1189592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3657600"/>
            <a:ext cx="6583680" cy="1139488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4818897"/>
            <a:ext cx="5212080" cy="515103"/>
          </a:xfrm>
          <a:prstGeom prst="rect">
            <a:avLst/>
          </a:prstGeom>
        </p:spPr>
      </p:pic>
      <p:pic>
        <p:nvPicPr>
          <p:cNvPr id="9" name="Resi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83450"/>
            <a:ext cx="2302276" cy="1245550"/>
          </a:xfrm>
          <a:prstGeom prst="rect">
            <a:avLst/>
          </a:prstGeom>
          <a:ln w="44450" cmpd="dbl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81000" y="1507511"/>
            <a:ext cx="244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User Network</a:t>
            </a:r>
          </a:p>
        </p:txBody>
      </p:sp>
      <p:cxnSp>
        <p:nvCxnSpPr>
          <p:cNvPr id="11" name="Curved Connector 10"/>
          <p:cNvCxnSpPr/>
          <p:nvPr/>
        </p:nvCxnSpPr>
        <p:spPr>
          <a:xfrm>
            <a:off x="2759476" y="2806225"/>
            <a:ext cx="1126724" cy="1076717"/>
          </a:xfrm>
          <a:prstGeom prst="curvedConnector3">
            <a:avLst>
              <a:gd name="adj1" fmla="val 99942"/>
            </a:avLst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rot="5400000">
            <a:off x="6341181" y="2710344"/>
            <a:ext cx="1396444" cy="852557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44561" y="1792069"/>
            <a:ext cx="2442239" cy="646331"/>
          </a:xfrm>
          <a:prstGeom prst="rect">
            <a:avLst/>
          </a:prstGeom>
          <a:noFill/>
          <a:ln w="44450" cmpd="dbl">
            <a:solidFill>
              <a:schemeClr val="accent6">
                <a:lumMod val="40000"/>
                <a:lumOff val="6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Hashtag </a:t>
            </a:r>
          </a:p>
          <a:p>
            <a:pPr algn="ctr"/>
            <a:r>
              <a:rPr lang="en-US" dirty="0"/>
              <a:t>Co-Occurrence Matrix</a:t>
            </a:r>
          </a:p>
        </p:txBody>
      </p:sp>
    </p:spTree>
    <p:extLst>
      <p:ext uri="{BB962C8B-B14F-4D97-AF65-F5344CB8AC3E}">
        <p14:creationId xmlns:p14="http://schemas.microsoft.com/office/powerpoint/2010/main" val="1036388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peech Bubble: Rectangle 25"/>
          <p:cNvSpPr/>
          <p:nvPr/>
        </p:nvSpPr>
        <p:spPr>
          <a:xfrm>
            <a:off x="5662305" y="3352800"/>
            <a:ext cx="3413367" cy="1287780"/>
          </a:xfrm>
          <a:prstGeom prst="wedgeRectCallout">
            <a:avLst>
              <a:gd name="adj1" fmla="val -45610"/>
              <a:gd name="adj2" fmla="val 8009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peech Bubble: Rectangle 24"/>
          <p:cNvSpPr/>
          <p:nvPr/>
        </p:nvSpPr>
        <p:spPr>
          <a:xfrm>
            <a:off x="762000" y="2227430"/>
            <a:ext cx="3505200" cy="1049169"/>
          </a:xfrm>
          <a:prstGeom prst="wedgeRectCallout">
            <a:avLst>
              <a:gd name="adj1" fmla="val 48431"/>
              <a:gd name="adj2" fmla="val 877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peech Bubble: Rectangle 21"/>
          <p:cNvSpPr/>
          <p:nvPr/>
        </p:nvSpPr>
        <p:spPr>
          <a:xfrm>
            <a:off x="0" y="5457045"/>
            <a:ext cx="3429000" cy="1192963"/>
          </a:xfrm>
          <a:prstGeom prst="wedgeRectCallout">
            <a:avLst>
              <a:gd name="adj1" fmla="val 39965"/>
              <a:gd name="adj2" fmla="val -865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sz="2800" dirty="0"/>
              <a:t>Jointly </a:t>
            </a:r>
            <a:r>
              <a:rPr lang="en-US" altLang="en-US" sz="2800" dirty="0">
                <a:solidFill>
                  <a:srgbClr val="FF0000"/>
                </a:solidFill>
              </a:rPr>
              <a:t>clustering</a:t>
            </a:r>
            <a:r>
              <a:rPr lang="en-US" altLang="en-US" sz="2800" dirty="0"/>
              <a:t> </a:t>
            </a:r>
            <a:r>
              <a:rPr lang="en-US" altLang="en-US" sz="2800" b="1" dirty="0"/>
              <a:t>connectivity</a:t>
            </a:r>
            <a:r>
              <a:rPr lang="en-US" altLang="en-US" sz="2800" dirty="0"/>
              <a:t> and </a:t>
            </a:r>
            <a:r>
              <a:rPr lang="en-US" altLang="en-US" sz="2800" b="1" dirty="0"/>
              <a:t>content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048000" y="3276600"/>
            <a:ext cx="2819400" cy="2019300"/>
            <a:chOff x="685800" y="2247900"/>
            <a:chExt cx="2819400" cy="20193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3581400"/>
              <a:ext cx="685800" cy="6858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689" y="2247900"/>
              <a:ext cx="685800" cy="6858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3581400"/>
              <a:ext cx="685800" cy="68580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1219200" y="2926080"/>
              <a:ext cx="571500" cy="6858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2472490" y="2926080"/>
              <a:ext cx="499310" cy="6858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74"/>
          <a:stretch/>
        </p:blipFill>
        <p:spPr>
          <a:xfrm>
            <a:off x="856988" y="2284797"/>
            <a:ext cx="3300367" cy="9841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9"/>
          <a:stretch/>
        </p:blipFill>
        <p:spPr>
          <a:xfrm>
            <a:off x="5680910" y="3427103"/>
            <a:ext cx="3300367" cy="11829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10"/>
          <a:stretch/>
        </p:blipFill>
        <p:spPr>
          <a:xfrm>
            <a:off x="52433" y="5551019"/>
            <a:ext cx="3300367" cy="990600"/>
          </a:xfrm>
          <a:prstGeom prst="rect">
            <a:avLst/>
          </a:prstGeom>
        </p:spPr>
      </p:pic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Motivation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161881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b="1" dirty="0"/>
              <a:t>Regularization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8229600" cy="1189592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3657600"/>
            <a:ext cx="6583680" cy="1139488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4818897"/>
            <a:ext cx="5212080" cy="5151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4561" y="1792069"/>
            <a:ext cx="2442239" cy="646331"/>
          </a:xfrm>
          <a:prstGeom prst="rect">
            <a:avLst/>
          </a:prstGeom>
          <a:noFill/>
          <a:ln w="44450" cmpd="dbl">
            <a:solidFill>
              <a:schemeClr val="accent6">
                <a:lumMod val="40000"/>
                <a:lumOff val="6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Hashtag </a:t>
            </a:r>
          </a:p>
          <a:p>
            <a:pPr algn="ctr"/>
            <a:r>
              <a:rPr lang="en-US" dirty="0"/>
              <a:t>Co-Occurrence Matrix</a:t>
            </a:r>
          </a:p>
        </p:txBody>
      </p:sp>
      <p:pic>
        <p:nvPicPr>
          <p:cNvPr id="9" name="Resi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83450"/>
            <a:ext cx="2302276" cy="1245550"/>
          </a:xfrm>
          <a:prstGeom prst="rect">
            <a:avLst/>
          </a:prstGeom>
          <a:ln w="44450" cmpd="dbl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81000" y="1507511"/>
            <a:ext cx="244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User Network</a:t>
            </a:r>
          </a:p>
        </p:txBody>
      </p:sp>
      <p:cxnSp>
        <p:nvCxnSpPr>
          <p:cNvPr id="11" name="Curved Connector 10"/>
          <p:cNvCxnSpPr/>
          <p:nvPr/>
        </p:nvCxnSpPr>
        <p:spPr>
          <a:xfrm>
            <a:off x="2759476" y="2806225"/>
            <a:ext cx="1126724" cy="1076717"/>
          </a:xfrm>
          <a:prstGeom prst="curvedConnector3">
            <a:avLst>
              <a:gd name="adj1" fmla="val 99942"/>
            </a:avLst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8" idx="2"/>
          </p:cNvCxnSpPr>
          <p:nvPr/>
        </p:nvCxnSpPr>
        <p:spPr>
          <a:xfrm rot="5400000">
            <a:off x="6341181" y="2710344"/>
            <a:ext cx="1396444" cy="852557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08080" y="5355809"/>
            <a:ext cx="2899439" cy="646331"/>
          </a:xfrm>
          <a:prstGeom prst="rect">
            <a:avLst/>
          </a:prstGeom>
          <a:solidFill>
            <a:schemeClr val="bg1"/>
          </a:solidFill>
          <a:ln w="44450" cmpd="dbl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Domain</a:t>
            </a:r>
            <a:r>
              <a:rPr lang="en-US" dirty="0"/>
              <a:t> &amp; </a:t>
            </a:r>
            <a:r>
              <a:rPr lang="en-US" dirty="0">
                <a:solidFill>
                  <a:srgbClr val="FF0000"/>
                </a:solidFill>
              </a:rPr>
              <a:t>Word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Cosine Similarity Matrix</a:t>
            </a:r>
          </a:p>
        </p:txBody>
      </p:sp>
      <p:cxnSp>
        <p:nvCxnSpPr>
          <p:cNvPr id="14" name="Curved Connector 13"/>
          <p:cNvCxnSpPr/>
          <p:nvPr/>
        </p:nvCxnSpPr>
        <p:spPr>
          <a:xfrm rot="16200000" flipV="1">
            <a:off x="3848103" y="4991102"/>
            <a:ext cx="838197" cy="304799"/>
          </a:xfrm>
          <a:prstGeom prst="curvedConnector3">
            <a:avLst>
              <a:gd name="adj1" fmla="val -350"/>
            </a:avLst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flipV="1">
            <a:off x="6096000" y="4724402"/>
            <a:ext cx="1219200" cy="838198"/>
          </a:xfrm>
          <a:prstGeom prst="curvedConnector3">
            <a:avLst>
              <a:gd name="adj1" fmla="val 100481"/>
            </a:avLst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5723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b="1" dirty="0" err="1"/>
              <a:t>Nonnegativity</a:t>
            </a:r>
            <a:r>
              <a:rPr lang="en-US" altLang="en-US" b="1" dirty="0"/>
              <a:t> Constraints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Objective Function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8229600" cy="1189592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3657600"/>
            <a:ext cx="6583680" cy="1139488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4818897"/>
            <a:ext cx="5212080" cy="515103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1825116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tr-TR" altLang="en-US" dirty="0"/>
              <a:t>Proposed Methods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dirty="0"/>
              <a:t>To use only two or one dimension of the content, simply </a:t>
            </a:r>
            <a:r>
              <a:rPr lang="en-US" altLang="en-US" b="1" dirty="0"/>
              <a:t>omit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unrelated</a:t>
            </a:r>
            <a:r>
              <a:rPr lang="en-US" altLang="en-US" dirty="0"/>
              <a:t> </a:t>
            </a:r>
            <a:r>
              <a:rPr lang="en-US" altLang="en-US" b="1" dirty="0"/>
              <a:t>terms</a:t>
            </a:r>
            <a:r>
              <a:rPr lang="en-US" alt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18760624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tr-TR" altLang="en-US" dirty="0"/>
              <a:t>Proposed Methods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dirty="0"/>
              <a:t>To use only two or one dimension of the content, simply </a:t>
            </a:r>
            <a:r>
              <a:rPr lang="en-US" altLang="en-US" b="1" dirty="0"/>
              <a:t>omit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unrelated</a:t>
            </a:r>
            <a:r>
              <a:rPr lang="en-US" altLang="en-US" dirty="0"/>
              <a:t> </a:t>
            </a:r>
            <a:r>
              <a:rPr lang="en-US" altLang="en-US" b="1" dirty="0"/>
              <a:t>terms</a:t>
            </a:r>
            <a:r>
              <a:rPr lang="en-US" altLang="en-US" dirty="0"/>
              <a:t>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7" y="3124200"/>
            <a:ext cx="8229600" cy="1189592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27" y="4343400"/>
            <a:ext cx="6583680" cy="1139488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27" y="5482887"/>
            <a:ext cx="5212080" cy="51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617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tr-TR" altLang="en-US" dirty="0"/>
              <a:t>Proposed Methods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dirty="0"/>
              <a:t>To use only two or one dimension of the content, simply </a:t>
            </a:r>
            <a:r>
              <a:rPr lang="en-US" altLang="en-US" b="1" dirty="0"/>
              <a:t>omit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unrelated</a:t>
            </a:r>
            <a:r>
              <a:rPr lang="en-US" altLang="en-US" dirty="0"/>
              <a:t> </a:t>
            </a:r>
            <a:r>
              <a:rPr lang="en-US" altLang="en-US" b="1" dirty="0"/>
              <a:t>terms</a:t>
            </a:r>
            <a:r>
              <a:rPr lang="en-US" altLang="en-US" dirty="0"/>
              <a:t>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7" y="3124200"/>
            <a:ext cx="8229600" cy="1189592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27" y="4343400"/>
            <a:ext cx="6583680" cy="1139488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27" y="5482887"/>
            <a:ext cx="5212080" cy="515103"/>
          </a:xfrm>
          <a:prstGeom prst="rect">
            <a:avLst/>
          </a:prstGeom>
        </p:spPr>
      </p:pic>
      <p:sp>
        <p:nvSpPr>
          <p:cNvPr id="2" name="Arrow: Pentagon 1"/>
          <p:cNvSpPr/>
          <p:nvPr/>
        </p:nvSpPr>
        <p:spPr>
          <a:xfrm rot="19844419">
            <a:off x="101745" y="4799702"/>
            <a:ext cx="1752600" cy="75566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MultiNMF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9138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tr-TR" altLang="en-US" dirty="0"/>
              <a:t>Proposed Methods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dirty="0"/>
              <a:t>To use only two or one dimension of the content, simply </a:t>
            </a:r>
            <a:r>
              <a:rPr lang="en-US" altLang="en-US" b="1" dirty="0"/>
              <a:t>omit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unrelated</a:t>
            </a:r>
            <a:r>
              <a:rPr lang="en-US" altLang="en-US" dirty="0"/>
              <a:t> </a:t>
            </a:r>
            <a:r>
              <a:rPr lang="en-US" altLang="en-US" b="1" dirty="0"/>
              <a:t>terms</a:t>
            </a:r>
            <a:r>
              <a:rPr lang="en-US" altLang="en-US" dirty="0"/>
              <a:t>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7" y="3124200"/>
            <a:ext cx="8229600" cy="1189592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27" y="4343400"/>
            <a:ext cx="6583680" cy="1139488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27" y="5482887"/>
            <a:ext cx="5212080" cy="5151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91627" y="3698354"/>
            <a:ext cx="3266173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17294" y="4857321"/>
            <a:ext cx="3088106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53000" y="5423682"/>
            <a:ext cx="1066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Pentagon 9"/>
          <p:cNvSpPr/>
          <p:nvPr/>
        </p:nvSpPr>
        <p:spPr>
          <a:xfrm rot="19844419">
            <a:off x="101745" y="4799702"/>
            <a:ext cx="1752600" cy="75566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TriNMF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55681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tr-TR" altLang="en-US" dirty="0"/>
              <a:t>Proposed Methods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dirty="0"/>
              <a:t>To use only two or one dimension of the content, simply </a:t>
            </a:r>
            <a:r>
              <a:rPr lang="en-US" altLang="en-US" b="1" dirty="0"/>
              <a:t>omit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unrelated</a:t>
            </a:r>
            <a:r>
              <a:rPr lang="en-US" altLang="en-US" dirty="0"/>
              <a:t> </a:t>
            </a:r>
            <a:r>
              <a:rPr lang="en-US" altLang="en-US" b="1" dirty="0"/>
              <a:t>terms</a:t>
            </a:r>
            <a:r>
              <a:rPr lang="en-US" altLang="en-US" dirty="0"/>
              <a:t>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7" y="3124200"/>
            <a:ext cx="8229600" cy="1189592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27" y="4343400"/>
            <a:ext cx="6583680" cy="1139488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27" y="5482887"/>
            <a:ext cx="5212080" cy="5151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91627" y="3698354"/>
            <a:ext cx="3266173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17294" y="4857321"/>
            <a:ext cx="3088106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53000" y="5423682"/>
            <a:ext cx="1066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33460" y="3148263"/>
            <a:ext cx="3266173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0" y="4313792"/>
            <a:ext cx="3088106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03044" y="5423682"/>
            <a:ext cx="1066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Pentagon 12"/>
          <p:cNvSpPr/>
          <p:nvPr/>
        </p:nvSpPr>
        <p:spPr>
          <a:xfrm rot="19844419">
            <a:off x="101745" y="4799702"/>
            <a:ext cx="1752600" cy="75566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DualNMF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1477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Proposed Methods</a:t>
            </a:r>
          </a:p>
        </p:txBody>
      </p:sp>
      <p:sp>
        <p:nvSpPr>
          <p:cNvPr id="4" name="Arrow: Pentagon 3"/>
          <p:cNvSpPr/>
          <p:nvPr/>
        </p:nvSpPr>
        <p:spPr>
          <a:xfrm>
            <a:off x="152400" y="1752600"/>
            <a:ext cx="1752600" cy="75566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MultiNMF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57400" y="1524001"/>
            <a:ext cx="1524000" cy="1219200"/>
            <a:chOff x="5743995" y="3046772"/>
            <a:chExt cx="2790405" cy="2345660"/>
          </a:xfrm>
        </p:grpSpPr>
        <p:sp>
          <p:nvSpPr>
            <p:cNvPr id="6" name="TextBox 5"/>
            <p:cNvSpPr txBox="1"/>
            <p:nvPr/>
          </p:nvSpPr>
          <p:spPr>
            <a:xfrm>
              <a:off x="5743995" y="3525337"/>
              <a:ext cx="436974" cy="946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b="1" dirty="0">
                <a:solidFill>
                  <a:srgbClr val="347C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42003" y="3528385"/>
              <a:ext cx="436974" cy="582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000" b="1" dirty="0">
                <a:solidFill>
                  <a:srgbClr val="347C00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932" y="3046772"/>
              <a:ext cx="568108" cy="73206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413" y="4660371"/>
              <a:ext cx="568108" cy="73206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292" y="4660371"/>
              <a:ext cx="568108" cy="732061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6376136" y="3778834"/>
              <a:ext cx="539796" cy="881537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7455730" y="3778836"/>
              <a:ext cx="586273" cy="881535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9" idx="3"/>
              <a:endCxn id="10" idx="1"/>
            </p:cNvCxnSpPr>
            <p:nvPr/>
          </p:nvCxnSpPr>
          <p:spPr>
            <a:xfrm>
              <a:off x="6477521" y="5026401"/>
              <a:ext cx="1488771" cy="0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5309" y="3935961"/>
              <a:ext cx="430983" cy="5553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629" y="3928309"/>
              <a:ext cx="424722" cy="54729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104" y="4775609"/>
              <a:ext cx="376061" cy="484591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819400" y="1862819"/>
            <a:ext cx="6388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en-US" sz="2800" i="1" dirty="0"/>
              <a:t>+ </a:t>
            </a:r>
            <a:r>
              <a:rPr lang="en-US" altLang="en-US" sz="2800" dirty="0">
                <a:solidFill>
                  <a:srgbClr val="007099"/>
                </a:solidFill>
              </a:rPr>
              <a:t>#hashtag</a:t>
            </a:r>
            <a:r>
              <a:rPr lang="en-US" altLang="en-US" sz="2800" i="1" dirty="0"/>
              <a:t> + </a:t>
            </a:r>
            <a:r>
              <a:rPr lang="en-US" altLang="en-US" sz="2800" i="1" dirty="0">
                <a:hlinkClick r:id="rId6" action="ppaction://hlinksldjump"/>
              </a:rPr>
              <a:t>URL domains</a:t>
            </a:r>
            <a:r>
              <a:rPr lang="en-US" altLang="en-US" sz="2800" dirty="0"/>
              <a:t> + words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057400" y="1371600"/>
            <a:ext cx="0" cy="4648200"/>
          </a:xfrm>
          <a:prstGeom prst="line">
            <a:avLst/>
          </a:prstGeom>
          <a:ln w="57150">
            <a:solidFill>
              <a:srgbClr val="663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40733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Proposed Methods</a:t>
            </a:r>
          </a:p>
        </p:txBody>
      </p:sp>
      <p:sp>
        <p:nvSpPr>
          <p:cNvPr id="4" name="Arrow: Pentagon 3"/>
          <p:cNvSpPr/>
          <p:nvPr/>
        </p:nvSpPr>
        <p:spPr>
          <a:xfrm>
            <a:off x="152400" y="1752600"/>
            <a:ext cx="1752600" cy="75566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MultiNMF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57400" y="1524001"/>
            <a:ext cx="1524000" cy="1219200"/>
            <a:chOff x="5743995" y="3046772"/>
            <a:chExt cx="2790405" cy="2345660"/>
          </a:xfrm>
        </p:grpSpPr>
        <p:sp>
          <p:nvSpPr>
            <p:cNvPr id="6" name="TextBox 5"/>
            <p:cNvSpPr txBox="1"/>
            <p:nvPr/>
          </p:nvSpPr>
          <p:spPr>
            <a:xfrm>
              <a:off x="5743995" y="3525337"/>
              <a:ext cx="436974" cy="946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b="1" dirty="0">
                <a:solidFill>
                  <a:srgbClr val="347C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42003" y="3528385"/>
              <a:ext cx="436974" cy="582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000" b="1" dirty="0">
                <a:solidFill>
                  <a:srgbClr val="347C00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932" y="3046772"/>
              <a:ext cx="568108" cy="73206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413" y="4660371"/>
              <a:ext cx="568108" cy="73206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292" y="4660371"/>
              <a:ext cx="568108" cy="732061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6376136" y="3778834"/>
              <a:ext cx="539796" cy="881537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7455730" y="3778836"/>
              <a:ext cx="586273" cy="881535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9" idx="3"/>
              <a:endCxn id="10" idx="1"/>
            </p:cNvCxnSpPr>
            <p:nvPr/>
          </p:nvCxnSpPr>
          <p:spPr>
            <a:xfrm>
              <a:off x="6477521" y="5026401"/>
              <a:ext cx="1488771" cy="0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5309" y="3935961"/>
              <a:ext cx="430983" cy="5553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629" y="3928309"/>
              <a:ext cx="424722" cy="54729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104" y="4775609"/>
              <a:ext cx="376061" cy="484591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819400" y="1862819"/>
            <a:ext cx="6388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en-US" sz="2800" i="1" dirty="0"/>
              <a:t>+ </a:t>
            </a:r>
            <a:r>
              <a:rPr lang="en-US" altLang="en-US" sz="2800" dirty="0">
                <a:solidFill>
                  <a:srgbClr val="007099"/>
                </a:solidFill>
              </a:rPr>
              <a:t>#hashtag</a:t>
            </a:r>
            <a:r>
              <a:rPr lang="en-US" altLang="en-US" sz="2800" i="1" dirty="0"/>
              <a:t> + </a:t>
            </a:r>
            <a:r>
              <a:rPr lang="en-US" altLang="en-US" sz="2800" i="1" dirty="0">
                <a:hlinkClick r:id="rId6" action="ppaction://hlinksldjump"/>
              </a:rPr>
              <a:t>URL domains</a:t>
            </a:r>
            <a:r>
              <a:rPr lang="en-US" altLang="en-US" sz="2800" dirty="0"/>
              <a:t> + words</a:t>
            </a:r>
          </a:p>
        </p:txBody>
      </p:sp>
      <p:sp>
        <p:nvSpPr>
          <p:cNvPr id="19" name="Arrow: Pentagon 18"/>
          <p:cNvSpPr/>
          <p:nvPr/>
        </p:nvSpPr>
        <p:spPr>
          <a:xfrm>
            <a:off x="152400" y="3352799"/>
            <a:ext cx="1752600" cy="75566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TriNMF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057400" y="3124200"/>
            <a:ext cx="1524000" cy="1219200"/>
            <a:chOff x="5743995" y="3046772"/>
            <a:chExt cx="2790405" cy="2345660"/>
          </a:xfrm>
        </p:grpSpPr>
        <p:sp>
          <p:nvSpPr>
            <p:cNvPr id="21" name="TextBox 20"/>
            <p:cNvSpPr txBox="1"/>
            <p:nvPr/>
          </p:nvSpPr>
          <p:spPr>
            <a:xfrm>
              <a:off x="5743995" y="3525337"/>
              <a:ext cx="436974" cy="946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b="1" dirty="0">
                <a:solidFill>
                  <a:srgbClr val="347C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42003" y="3528385"/>
              <a:ext cx="436974" cy="582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000" b="1" dirty="0">
                <a:solidFill>
                  <a:srgbClr val="347C00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932" y="3046772"/>
              <a:ext cx="568108" cy="73206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413" y="4660371"/>
              <a:ext cx="568108" cy="73206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292" y="4660371"/>
              <a:ext cx="568108" cy="732061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 flipV="1">
              <a:off x="6376136" y="3778834"/>
              <a:ext cx="539796" cy="881537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7455730" y="3778836"/>
              <a:ext cx="586273" cy="881535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4" idx="3"/>
              <a:endCxn id="25" idx="1"/>
            </p:cNvCxnSpPr>
            <p:nvPr/>
          </p:nvCxnSpPr>
          <p:spPr>
            <a:xfrm>
              <a:off x="6477521" y="5026401"/>
              <a:ext cx="1488771" cy="0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5309" y="3935961"/>
              <a:ext cx="430983" cy="55536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629" y="3928309"/>
              <a:ext cx="424722" cy="54729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104" y="4775609"/>
              <a:ext cx="376061" cy="484591"/>
            </a:xfrm>
            <a:prstGeom prst="rect">
              <a:avLst/>
            </a:prstGeom>
          </p:spPr>
        </p:pic>
      </p:grpSp>
      <p:sp>
        <p:nvSpPr>
          <p:cNvPr id="45" name="Rectangle 44"/>
          <p:cNvSpPr/>
          <p:nvPr/>
        </p:nvSpPr>
        <p:spPr>
          <a:xfrm>
            <a:off x="2831976" y="3429000"/>
            <a:ext cx="3805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en-US" sz="2800" i="1" dirty="0"/>
              <a:t>+ </a:t>
            </a:r>
            <a:r>
              <a:rPr lang="en-US" altLang="en-US" sz="2800" dirty="0">
                <a:solidFill>
                  <a:srgbClr val="007099"/>
                </a:solidFill>
              </a:rPr>
              <a:t>#hashtag</a:t>
            </a:r>
            <a:r>
              <a:rPr lang="en-US" altLang="en-US" sz="2800" i="1" dirty="0"/>
              <a:t> </a:t>
            </a:r>
            <a:r>
              <a:rPr lang="en-US" altLang="en-US" sz="2800" dirty="0"/>
              <a:t>+ words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057400" y="1371600"/>
            <a:ext cx="0" cy="4648200"/>
          </a:xfrm>
          <a:prstGeom prst="line">
            <a:avLst/>
          </a:prstGeom>
          <a:ln w="57150">
            <a:solidFill>
              <a:srgbClr val="663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13067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Proposed Methods</a:t>
            </a:r>
          </a:p>
        </p:txBody>
      </p:sp>
      <p:sp>
        <p:nvSpPr>
          <p:cNvPr id="4" name="Arrow: Pentagon 3"/>
          <p:cNvSpPr/>
          <p:nvPr/>
        </p:nvSpPr>
        <p:spPr>
          <a:xfrm>
            <a:off x="152400" y="1752600"/>
            <a:ext cx="1752600" cy="75566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MultiNMF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57400" y="1524001"/>
            <a:ext cx="1524000" cy="1219200"/>
            <a:chOff x="5743995" y="3046772"/>
            <a:chExt cx="2790405" cy="2345660"/>
          </a:xfrm>
        </p:grpSpPr>
        <p:sp>
          <p:nvSpPr>
            <p:cNvPr id="6" name="TextBox 5"/>
            <p:cNvSpPr txBox="1"/>
            <p:nvPr/>
          </p:nvSpPr>
          <p:spPr>
            <a:xfrm>
              <a:off x="5743995" y="3525337"/>
              <a:ext cx="436974" cy="946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b="1" dirty="0">
                <a:solidFill>
                  <a:srgbClr val="347C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42003" y="3528385"/>
              <a:ext cx="436974" cy="582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000" b="1" dirty="0">
                <a:solidFill>
                  <a:srgbClr val="347C00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932" y="3046772"/>
              <a:ext cx="568108" cy="73206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413" y="4660371"/>
              <a:ext cx="568108" cy="73206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292" y="4660371"/>
              <a:ext cx="568108" cy="732061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6376136" y="3778834"/>
              <a:ext cx="539796" cy="881537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7455730" y="3778836"/>
              <a:ext cx="586273" cy="881535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9" idx="3"/>
              <a:endCxn id="10" idx="1"/>
            </p:cNvCxnSpPr>
            <p:nvPr/>
          </p:nvCxnSpPr>
          <p:spPr>
            <a:xfrm>
              <a:off x="6477521" y="5026401"/>
              <a:ext cx="1488771" cy="0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5309" y="3935961"/>
              <a:ext cx="430983" cy="5553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629" y="3928309"/>
              <a:ext cx="424722" cy="54729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104" y="4775609"/>
              <a:ext cx="376061" cy="484591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819400" y="1862819"/>
            <a:ext cx="6388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en-US" sz="2800" i="1" dirty="0"/>
              <a:t>+ </a:t>
            </a:r>
            <a:r>
              <a:rPr lang="en-US" altLang="en-US" sz="2800" dirty="0">
                <a:solidFill>
                  <a:srgbClr val="007099"/>
                </a:solidFill>
              </a:rPr>
              <a:t>#hashtag</a:t>
            </a:r>
            <a:r>
              <a:rPr lang="en-US" altLang="en-US" sz="2800" i="1" dirty="0"/>
              <a:t> + </a:t>
            </a:r>
            <a:r>
              <a:rPr lang="en-US" altLang="en-US" sz="2800" i="1" dirty="0">
                <a:hlinkClick r:id="rId6" action="ppaction://hlinksldjump"/>
              </a:rPr>
              <a:t>URL domains</a:t>
            </a:r>
            <a:r>
              <a:rPr lang="en-US" altLang="en-US" sz="2800" dirty="0"/>
              <a:t> + words</a:t>
            </a:r>
          </a:p>
        </p:txBody>
      </p:sp>
      <p:sp>
        <p:nvSpPr>
          <p:cNvPr id="19" name="Arrow: Pentagon 18"/>
          <p:cNvSpPr/>
          <p:nvPr/>
        </p:nvSpPr>
        <p:spPr>
          <a:xfrm>
            <a:off x="152400" y="3352799"/>
            <a:ext cx="1752600" cy="75566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TriNMF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057400" y="3124200"/>
            <a:ext cx="1524000" cy="1219200"/>
            <a:chOff x="5743995" y="3046772"/>
            <a:chExt cx="2790405" cy="2345660"/>
          </a:xfrm>
        </p:grpSpPr>
        <p:sp>
          <p:nvSpPr>
            <p:cNvPr id="21" name="TextBox 20"/>
            <p:cNvSpPr txBox="1"/>
            <p:nvPr/>
          </p:nvSpPr>
          <p:spPr>
            <a:xfrm>
              <a:off x="5743995" y="3525337"/>
              <a:ext cx="436974" cy="946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b="1" dirty="0">
                <a:solidFill>
                  <a:srgbClr val="347C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42003" y="3528385"/>
              <a:ext cx="436974" cy="582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000" b="1" dirty="0">
                <a:solidFill>
                  <a:srgbClr val="347C00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932" y="3046772"/>
              <a:ext cx="568108" cy="73206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413" y="4660371"/>
              <a:ext cx="568108" cy="73206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292" y="4660371"/>
              <a:ext cx="568108" cy="732061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 flipV="1">
              <a:off x="6376136" y="3778834"/>
              <a:ext cx="539796" cy="881537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7455730" y="3778836"/>
              <a:ext cx="586273" cy="881535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4" idx="3"/>
              <a:endCxn id="25" idx="1"/>
            </p:cNvCxnSpPr>
            <p:nvPr/>
          </p:nvCxnSpPr>
          <p:spPr>
            <a:xfrm>
              <a:off x="6477521" y="5026401"/>
              <a:ext cx="1488771" cy="0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5309" y="3935961"/>
              <a:ext cx="430983" cy="55536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629" y="3928309"/>
              <a:ext cx="424722" cy="54729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104" y="4775609"/>
              <a:ext cx="376061" cy="484591"/>
            </a:xfrm>
            <a:prstGeom prst="rect">
              <a:avLst/>
            </a:prstGeom>
          </p:spPr>
        </p:pic>
      </p:grpSp>
      <p:sp>
        <p:nvSpPr>
          <p:cNvPr id="45" name="Rectangle 44"/>
          <p:cNvSpPr/>
          <p:nvPr/>
        </p:nvSpPr>
        <p:spPr>
          <a:xfrm>
            <a:off x="2831976" y="3429000"/>
            <a:ext cx="4498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en-US" sz="2800" i="1" dirty="0"/>
              <a:t>+ </a:t>
            </a:r>
            <a:r>
              <a:rPr lang="en-US" altLang="en-US" sz="2800" i="1" dirty="0">
                <a:hlinkClick r:id="rId6" action="ppaction://hlinksldjump"/>
              </a:rPr>
              <a:t>URL domains</a:t>
            </a:r>
            <a:r>
              <a:rPr lang="en-US" altLang="en-US" sz="2800" dirty="0"/>
              <a:t> + words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057400" y="1371600"/>
            <a:ext cx="0" cy="4648200"/>
          </a:xfrm>
          <a:prstGeom prst="line">
            <a:avLst/>
          </a:prstGeom>
          <a:ln w="57150">
            <a:solidFill>
              <a:srgbClr val="663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944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peech Bubble: Rectangle 25"/>
          <p:cNvSpPr/>
          <p:nvPr/>
        </p:nvSpPr>
        <p:spPr>
          <a:xfrm>
            <a:off x="5662305" y="3352800"/>
            <a:ext cx="3413367" cy="1287780"/>
          </a:xfrm>
          <a:prstGeom prst="wedgeRectCallout">
            <a:avLst>
              <a:gd name="adj1" fmla="val -45610"/>
              <a:gd name="adj2" fmla="val 8009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peech Bubble: Rectangle 24"/>
          <p:cNvSpPr/>
          <p:nvPr/>
        </p:nvSpPr>
        <p:spPr>
          <a:xfrm>
            <a:off x="762000" y="2227430"/>
            <a:ext cx="3505200" cy="1049169"/>
          </a:xfrm>
          <a:prstGeom prst="wedgeRectCallout">
            <a:avLst>
              <a:gd name="adj1" fmla="val 48431"/>
              <a:gd name="adj2" fmla="val 877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peech Bubble: Rectangle 21"/>
          <p:cNvSpPr/>
          <p:nvPr/>
        </p:nvSpPr>
        <p:spPr>
          <a:xfrm>
            <a:off x="0" y="5457045"/>
            <a:ext cx="3429000" cy="1192963"/>
          </a:xfrm>
          <a:prstGeom prst="wedgeRectCallout">
            <a:avLst>
              <a:gd name="adj1" fmla="val 39965"/>
              <a:gd name="adj2" fmla="val -865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Methodology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sz="2800" dirty="0"/>
              <a:t>Jointly </a:t>
            </a:r>
            <a:r>
              <a:rPr lang="en-US" altLang="en-US" sz="2800" dirty="0">
                <a:solidFill>
                  <a:srgbClr val="FF0000"/>
                </a:solidFill>
              </a:rPr>
              <a:t>clustering</a:t>
            </a:r>
            <a:r>
              <a:rPr lang="en-US" altLang="en-US" sz="2800" dirty="0"/>
              <a:t> </a:t>
            </a:r>
            <a:r>
              <a:rPr lang="en-US" altLang="en-US" sz="2800" b="1" dirty="0"/>
              <a:t>connectivity</a:t>
            </a:r>
            <a:r>
              <a:rPr lang="en-US" altLang="en-US" sz="2800" dirty="0"/>
              <a:t> and </a:t>
            </a:r>
            <a:r>
              <a:rPr lang="en-US" altLang="en-US" sz="2800" b="1" dirty="0"/>
              <a:t>content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048000" y="3276600"/>
            <a:ext cx="2819400" cy="2019300"/>
            <a:chOff x="685800" y="2247900"/>
            <a:chExt cx="2819400" cy="20193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3581400"/>
              <a:ext cx="685800" cy="6858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689" y="2247900"/>
              <a:ext cx="685800" cy="6858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3581400"/>
              <a:ext cx="685800" cy="68580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1219200" y="2926080"/>
              <a:ext cx="571500" cy="6858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2472490" y="2926080"/>
              <a:ext cx="499310" cy="6858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74"/>
          <a:stretch/>
        </p:blipFill>
        <p:spPr>
          <a:xfrm>
            <a:off x="856988" y="2284797"/>
            <a:ext cx="3300367" cy="9841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9"/>
          <a:stretch/>
        </p:blipFill>
        <p:spPr>
          <a:xfrm>
            <a:off x="5680910" y="3427103"/>
            <a:ext cx="3300367" cy="11829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10"/>
          <a:stretch/>
        </p:blipFill>
        <p:spPr>
          <a:xfrm>
            <a:off x="52433" y="5551019"/>
            <a:ext cx="3300367" cy="99060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914400" y="3048000"/>
            <a:ext cx="1143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248400" y="4191000"/>
            <a:ext cx="1066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021783" y="3048000"/>
            <a:ext cx="5596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828800" y="326263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Freeform: Shape 2052"/>
          <p:cNvSpPr/>
          <p:nvPr/>
        </p:nvSpPr>
        <p:spPr>
          <a:xfrm>
            <a:off x="2637985" y="4059208"/>
            <a:ext cx="1559293" cy="1482784"/>
          </a:xfrm>
          <a:custGeom>
            <a:avLst/>
            <a:gdLst>
              <a:gd name="connsiteX0" fmla="*/ 0 w 1559293"/>
              <a:gd name="connsiteY0" fmla="*/ 29369 h 1482784"/>
              <a:gd name="connsiteX1" fmla="*/ 1251284 w 1559293"/>
              <a:gd name="connsiteY1" fmla="*/ 192999 h 1482784"/>
              <a:gd name="connsiteX2" fmla="*/ 1559293 w 1559293"/>
              <a:gd name="connsiteY2" fmla="*/ 1482784 h 148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9293" h="1482784">
                <a:moveTo>
                  <a:pt x="0" y="29369"/>
                </a:moveTo>
                <a:cubicBezTo>
                  <a:pt x="495701" y="-9934"/>
                  <a:pt x="991402" y="-49237"/>
                  <a:pt x="1251284" y="192999"/>
                </a:cubicBezTo>
                <a:cubicBezTo>
                  <a:pt x="1511166" y="435235"/>
                  <a:pt x="1535229" y="959009"/>
                  <a:pt x="1559293" y="1482784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90739" y="2130950"/>
            <a:ext cx="2362200" cy="923330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Security, national security, economic security…</a:t>
            </a:r>
          </a:p>
        </p:txBody>
      </p:sp>
      <p:cxnSp>
        <p:nvCxnSpPr>
          <p:cNvPr id="12" name="Straight Arrow Connector 11"/>
          <p:cNvCxnSpPr>
            <a:stCxn id="25" idx="3"/>
            <a:endCxn id="9" idx="1"/>
          </p:cNvCxnSpPr>
          <p:nvPr/>
        </p:nvCxnSpPr>
        <p:spPr>
          <a:xfrm flipV="1">
            <a:off x="4267200" y="2592615"/>
            <a:ext cx="1023539" cy="15940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6" idx="0"/>
            <a:endCxn id="9" idx="2"/>
          </p:cNvCxnSpPr>
          <p:nvPr/>
        </p:nvCxnSpPr>
        <p:spPr>
          <a:xfrm flipH="1" flipV="1">
            <a:off x="6471839" y="3054280"/>
            <a:ext cx="897150" cy="29852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69352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Proposed Methods</a:t>
            </a:r>
          </a:p>
        </p:txBody>
      </p:sp>
      <p:sp>
        <p:nvSpPr>
          <p:cNvPr id="4" name="Arrow: Pentagon 3"/>
          <p:cNvSpPr/>
          <p:nvPr/>
        </p:nvSpPr>
        <p:spPr>
          <a:xfrm>
            <a:off x="152400" y="1752600"/>
            <a:ext cx="1752600" cy="75566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MultiNMF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57400" y="1524001"/>
            <a:ext cx="1524000" cy="1219200"/>
            <a:chOff x="5743995" y="3046772"/>
            <a:chExt cx="2790405" cy="2345660"/>
          </a:xfrm>
        </p:grpSpPr>
        <p:sp>
          <p:nvSpPr>
            <p:cNvPr id="6" name="TextBox 5"/>
            <p:cNvSpPr txBox="1"/>
            <p:nvPr/>
          </p:nvSpPr>
          <p:spPr>
            <a:xfrm>
              <a:off x="5743995" y="3525337"/>
              <a:ext cx="436974" cy="946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b="1" dirty="0">
                <a:solidFill>
                  <a:srgbClr val="347C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42003" y="3528385"/>
              <a:ext cx="436974" cy="582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000" b="1" dirty="0">
                <a:solidFill>
                  <a:srgbClr val="347C00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932" y="3046772"/>
              <a:ext cx="568108" cy="73206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413" y="4660371"/>
              <a:ext cx="568108" cy="73206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292" y="4660371"/>
              <a:ext cx="568108" cy="732061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6376136" y="3778834"/>
              <a:ext cx="539796" cy="881537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7455730" y="3778836"/>
              <a:ext cx="586273" cy="881535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9" idx="3"/>
              <a:endCxn id="10" idx="1"/>
            </p:cNvCxnSpPr>
            <p:nvPr/>
          </p:nvCxnSpPr>
          <p:spPr>
            <a:xfrm>
              <a:off x="6477521" y="5026401"/>
              <a:ext cx="1488771" cy="0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5309" y="3935961"/>
              <a:ext cx="430983" cy="5553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629" y="3928309"/>
              <a:ext cx="424722" cy="54729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104" y="4775609"/>
              <a:ext cx="376061" cy="484591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819400" y="1862819"/>
            <a:ext cx="6388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en-US" sz="2800" i="1" dirty="0"/>
              <a:t>+ </a:t>
            </a:r>
            <a:r>
              <a:rPr lang="en-US" altLang="en-US" sz="2800" dirty="0">
                <a:solidFill>
                  <a:srgbClr val="007099"/>
                </a:solidFill>
              </a:rPr>
              <a:t>#hashtag</a:t>
            </a:r>
            <a:r>
              <a:rPr lang="en-US" altLang="en-US" sz="2800" i="1" dirty="0"/>
              <a:t> + </a:t>
            </a:r>
            <a:r>
              <a:rPr lang="en-US" altLang="en-US" sz="2800" i="1" dirty="0">
                <a:hlinkClick r:id="rId6" action="ppaction://hlinksldjump"/>
              </a:rPr>
              <a:t>URL domains</a:t>
            </a:r>
            <a:r>
              <a:rPr lang="en-US" altLang="en-US" sz="2800" dirty="0"/>
              <a:t> + words</a:t>
            </a:r>
          </a:p>
        </p:txBody>
      </p:sp>
      <p:sp>
        <p:nvSpPr>
          <p:cNvPr id="19" name="Arrow: Pentagon 18"/>
          <p:cNvSpPr/>
          <p:nvPr/>
        </p:nvSpPr>
        <p:spPr>
          <a:xfrm>
            <a:off x="152400" y="3352799"/>
            <a:ext cx="1752600" cy="75566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TriNMF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057400" y="3124200"/>
            <a:ext cx="1524000" cy="1219200"/>
            <a:chOff x="5743995" y="3046772"/>
            <a:chExt cx="2790405" cy="2345660"/>
          </a:xfrm>
        </p:grpSpPr>
        <p:sp>
          <p:nvSpPr>
            <p:cNvPr id="21" name="TextBox 20"/>
            <p:cNvSpPr txBox="1"/>
            <p:nvPr/>
          </p:nvSpPr>
          <p:spPr>
            <a:xfrm>
              <a:off x="5743995" y="3525337"/>
              <a:ext cx="436974" cy="946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b="1" dirty="0">
                <a:solidFill>
                  <a:srgbClr val="347C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42003" y="3528385"/>
              <a:ext cx="436974" cy="582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000" b="1" dirty="0">
                <a:solidFill>
                  <a:srgbClr val="347C00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932" y="3046772"/>
              <a:ext cx="568108" cy="73206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413" y="4660371"/>
              <a:ext cx="568108" cy="73206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292" y="4660371"/>
              <a:ext cx="568108" cy="732061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 flipV="1">
              <a:off x="6376136" y="3778834"/>
              <a:ext cx="539796" cy="881537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7455730" y="3778836"/>
              <a:ext cx="586273" cy="881535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4" idx="3"/>
              <a:endCxn id="25" idx="1"/>
            </p:cNvCxnSpPr>
            <p:nvPr/>
          </p:nvCxnSpPr>
          <p:spPr>
            <a:xfrm>
              <a:off x="6477521" y="5026401"/>
              <a:ext cx="1488771" cy="0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5309" y="3935961"/>
              <a:ext cx="430983" cy="55536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629" y="3928309"/>
              <a:ext cx="424722" cy="54729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104" y="4775609"/>
              <a:ext cx="376061" cy="484591"/>
            </a:xfrm>
            <a:prstGeom prst="rect">
              <a:avLst/>
            </a:prstGeom>
          </p:spPr>
        </p:pic>
      </p:grpSp>
      <p:sp>
        <p:nvSpPr>
          <p:cNvPr id="32" name="Arrow: Pentagon 31"/>
          <p:cNvSpPr/>
          <p:nvPr/>
        </p:nvSpPr>
        <p:spPr>
          <a:xfrm>
            <a:off x="152400" y="4876799"/>
            <a:ext cx="1752600" cy="75566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DualNMF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057400" y="4648200"/>
            <a:ext cx="1524000" cy="1219200"/>
            <a:chOff x="5743995" y="3046772"/>
            <a:chExt cx="2790405" cy="2345660"/>
          </a:xfrm>
        </p:grpSpPr>
        <p:sp>
          <p:nvSpPr>
            <p:cNvPr id="34" name="TextBox 33"/>
            <p:cNvSpPr txBox="1"/>
            <p:nvPr/>
          </p:nvSpPr>
          <p:spPr>
            <a:xfrm>
              <a:off x="5743995" y="3525337"/>
              <a:ext cx="436974" cy="946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b="1" dirty="0">
                <a:solidFill>
                  <a:srgbClr val="347C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42003" y="3528385"/>
              <a:ext cx="436974" cy="582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000" b="1" dirty="0">
                <a:solidFill>
                  <a:srgbClr val="347C00"/>
                </a:solidFill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932" y="3046772"/>
              <a:ext cx="568108" cy="73206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413" y="4660371"/>
              <a:ext cx="568108" cy="73206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292" y="4660371"/>
              <a:ext cx="568108" cy="732061"/>
            </a:xfrm>
            <a:prstGeom prst="rect">
              <a:avLst/>
            </a:prstGeom>
          </p:spPr>
        </p:pic>
        <p:cxnSp>
          <p:nvCxnSpPr>
            <p:cNvPr id="39" name="Straight Connector 38"/>
            <p:cNvCxnSpPr/>
            <p:nvPr/>
          </p:nvCxnSpPr>
          <p:spPr>
            <a:xfrm flipV="1">
              <a:off x="6376136" y="3778834"/>
              <a:ext cx="539796" cy="881537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7455730" y="3778836"/>
              <a:ext cx="586273" cy="881535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7" idx="3"/>
              <a:endCxn id="38" idx="1"/>
            </p:cNvCxnSpPr>
            <p:nvPr/>
          </p:nvCxnSpPr>
          <p:spPr>
            <a:xfrm>
              <a:off x="6477521" y="5026401"/>
              <a:ext cx="1488771" cy="0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5309" y="3935961"/>
              <a:ext cx="430983" cy="55536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629" y="3928309"/>
              <a:ext cx="424722" cy="547294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104" y="4775609"/>
              <a:ext cx="376061" cy="484591"/>
            </a:xfrm>
            <a:prstGeom prst="rect">
              <a:avLst/>
            </a:prstGeom>
          </p:spPr>
        </p:pic>
      </p:grpSp>
      <p:sp>
        <p:nvSpPr>
          <p:cNvPr id="45" name="Rectangle 44"/>
          <p:cNvSpPr/>
          <p:nvPr/>
        </p:nvSpPr>
        <p:spPr>
          <a:xfrm>
            <a:off x="2831976" y="3429000"/>
            <a:ext cx="6308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en-US" sz="2800" i="1" dirty="0"/>
              <a:t>+ </a:t>
            </a:r>
            <a:r>
              <a:rPr lang="en-US" altLang="en-US" sz="2400" dirty="0"/>
              <a:t>[ </a:t>
            </a:r>
            <a:r>
              <a:rPr lang="en-US" altLang="en-US" sz="2400" dirty="0">
                <a:solidFill>
                  <a:srgbClr val="007099"/>
                </a:solidFill>
              </a:rPr>
              <a:t>#hashtag </a:t>
            </a:r>
            <a:r>
              <a:rPr lang="en-US" altLang="en-US" sz="2400" dirty="0"/>
              <a:t>or </a:t>
            </a:r>
            <a:r>
              <a:rPr lang="en-US" altLang="en-US" sz="2400" i="1" dirty="0">
                <a:hlinkClick r:id="rId6" action="ppaction://hlinksldjump"/>
              </a:rPr>
              <a:t>URL domains</a:t>
            </a:r>
            <a:r>
              <a:rPr lang="en-US" altLang="en-US" sz="2400" i="1" dirty="0"/>
              <a:t> </a:t>
            </a:r>
            <a:r>
              <a:rPr lang="en-US" altLang="en-US" sz="2400" dirty="0"/>
              <a:t>]</a:t>
            </a:r>
            <a:r>
              <a:rPr lang="en-US" altLang="en-US" sz="2400" dirty="0">
                <a:solidFill>
                  <a:srgbClr val="007099"/>
                </a:solidFill>
              </a:rPr>
              <a:t> </a:t>
            </a:r>
            <a:r>
              <a:rPr lang="en-US" altLang="en-US" sz="2400" i="1" dirty="0"/>
              <a:t> </a:t>
            </a:r>
            <a:r>
              <a:rPr lang="en-US" altLang="en-US" sz="2800" dirty="0"/>
              <a:t>+ words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024164" y="4972503"/>
            <a:ext cx="1915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en-US" sz="2800" dirty="0"/>
              <a:t>+ words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2057400" y="1371600"/>
            <a:ext cx="0" cy="4648200"/>
          </a:xfrm>
          <a:prstGeom prst="line">
            <a:avLst/>
          </a:prstGeom>
          <a:ln w="57150">
            <a:solidFill>
              <a:srgbClr val="663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59500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Proposed Methods</a:t>
            </a:r>
          </a:p>
        </p:txBody>
      </p:sp>
      <p:sp>
        <p:nvSpPr>
          <p:cNvPr id="4" name="Arrow: Pentagon 3"/>
          <p:cNvSpPr/>
          <p:nvPr/>
        </p:nvSpPr>
        <p:spPr>
          <a:xfrm>
            <a:off x="152400" y="1752600"/>
            <a:ext cx="1752600" cy="75566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MultiNMF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57400" y="1524001"/>
            <a:ext cx="1524000" cy="1219200"/>
            <a:chOff x="5743995" y="3046772"/>
            <a:chExt cx="2790405" cy="2345660"/>
          </a:xfrm>
        </p:grpSpPr>
        <p:sp>
          <p:nvSpPr>
            <p:cNvPr id="6" name="TextBox 5"/>
            <p:cNvSpPr txBox="1"/>
            <p:nvPr/>
          </p:nvSpPr>
          <p:spPr>
            <a:xfrm>
              <a:off x="5743995" y="3525337"/>
              <a:ext cx="436974" cy="946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b="1" dirty="0">
                <a:solidFill>
                  <a:srgbClr val="347C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42003" y="3528385"/>
              <a:ext cx="436974" cy="582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000" b="1" dirty="0">
                <a:solidFill>
                  <a:srgbClr val="347C00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932" y="3046772"/>
              <a:ext cx="568108" cy="73206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413" y="4660371"/>
              <a:ext cx="568108" cy="73206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292" y="4660371"/>
              <a:ext cx="568108" cy="732061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6376136" y="3778834"/>
              <a:ext cx="539796" cy="881537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7455730" y="3778836"/>
              <a:ext cx="586273" cy="881535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9" idx="3"/>
              <a:endCxn id="10" idx="1"/>
            </p:cNvCxnSpPr>
            <p:nvPr/>
          </p:nvCxnSpPr>
          <p:spPr>
            <a:xfrm>
              <a:off x="6477521" y="5026401"/>
              <a:ext cx="1488771" cy="0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5309" y="3935961"/>
              <a:ext cx="430983" cy="5553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629" y="3928309"/>
              <a:ext cx="424722" cy="54729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104" y="4775609"/>
              <a:ext cx="376061" cy="484591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819400" y="1862819"/>
            <a:ext cx="6388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en-US" sz="2800" i="1" dirty="0"/>
              <a:t>+ </a:t>
            </a:r>
            <a:r>
              <a:rPr lang="en-US" altLang="en-US" sz="2800" dirty="0">
                <a:solidFill>
                  <a:srgbClr val="007099"/>
                </a:solidFill>
              </a:rPr>
              <a:t>#hashtag</a:t>
            </a:r>
            <a:r>
              <a:rPr lang="en-US" altLang="en-US" sz="2800" i="1" dirty="0"/>
              <a:t> + </a:t>
            </a:r>
            <a:r>
              <a:rPr lang="en-US" altLang="en-US" sz="2800" i="1" dirty="0">
                <a:hlinkClick r:id="rId6" action="ppaction://hlinksldjump"/>
              </a:rPr>
              <a:t>URL domains</a:t>
            </a:r>
            <a:r>
              <a:rPr lang="en-US" altLang="en-US" sz="2800" dirty="0"/>
              <a:t> + words</a:t>
            </a:r>
          </a:p>
        </p:txBody>
      </p:sp>
      <p:sp>
        <p:nvSpPr>
          <p:cNvPr id="19" name="Arrow: Pentagon 18"/>
          <p:cNvSpPr/>
          <p:nvPr/>
        </p:nvSpPr>
        <p:spPr>
          <a:xfrm>
            <a:off x="152400" y="3352799"/>
            <a:ext cx="1752600" cy="75566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TriNMF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057400" y="3124200"/>
            <a:ext cx="1524000" cy="1219200"/>
            <a:chOff x="5743995" y="3046772"/>
            <a:chExt cx="2790405" cy="2345660"/>
          </a:xfrm>
        </p:grpSpPr>
        <p:sp>
          <p:nvSpPr>
            <p:cNvPr id="21" name="TextBox 20"/>
            <p:cNvSpPr txBox="1"/>
            <p:nvPr/>
          </p:nvSpPr>
          <p:spPr>
            <a:xfrm>
              <a:off x="5743995" y="3525337"/>
              <a:ext cx="436974" cy="946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b="1" dirty="0">
                <a:solidFill>
                  <a:srgbClr val="347C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42003" y="3528385"/>
              <a:ext cx="436974" cy="582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000" b="1" dirty="0">
                <a:solidFill>
                  <a:srgbClr val="347C00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932" y="3046772"/>
              <a:ext cx="568108" cy="73206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413" y="4660371"/>
              <a:ext cx="568108" cy="73206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292" y="4660371"/>
              <a:ext cx="568108" cy="732061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 flipV="1">
              <a:off x="6376136" y="3778834"/>
              <a:ext cx="539796" cy="881537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7455730" y="3778836"/>
              <a:ext cx="586273" cy="881535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4" idx="3"/>
              <a:endCxn id="25" idx="1"/>
            </p:cNvCxnSpPr>
            <p:nvPr/>
          </p:nvCxnSpPr>
          <p:spPr>
            <a:xfrm>
              <a:off x="6477521" y="5026401"/>
              <a:ext cx="1488771" cy="0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5309" y="3935961"/>
              <a:ext cx="430983" cy="55536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629" y="3928309"/>
              <a:ext cx="424722" cy="54729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104" y="4775609"/>
              <a:ext cx="376061" cy="484591"/>
            </a:xfrm>
            <a:prstGeom prst="rect">
              <a:avLst/>
            </a:prstGeom>
          </p:spPr>
        </p:pic>
      </p:grpSp>
      <p:sp>
        <p:nvSpPr>
          <p:cNvPr id="32" name="Arrow: Pentagon 31"/>
          <p:cNvSpPr/>
          <p:nvPr/>
        </p:nvSpPr>
        <p:spPr>
          <a:xfrm>
            <a:off x="152400" y="4876799"/>
            <a:ext cx="1752600" cy="75566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DualNMF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057400" y="4648200"/>
            <a:ext cx="1524000" cy="1219200"/>
            <a:chOff x="5743995" y="3046772"/>
            <a:chExt cx="2790405" cy="2345660"/>
          </a:xfrm>
        </p:grpSpPr>
        <p:sp>
          <p:nvSpPr>
            <p:cNvPr id="34" name="TextBox 33"/>
            <p:cNvSpPr txBox="1"/>
            <p:nvPr/>
          </p:nvSpPr>
          <p:spPr>
            <a:xfrm>
              <a:off x="5743995" y="3525337"/>
              <a:ext cx="436974" cy="946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b="1" dirty="0">
                <a:solidFill>
                  <a:srgbClr val="347C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42003" y="3528385"/>
              <a:ext cx="436974" cy="582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000" b="1" dirty="0">
                <a:solidFill>
                  <a:srgbClr val="347C00"/>
                </a:solidFill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932" y="3046772"/>
              <a:ext cx="568108" cy="73206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413" y="4660371"/>
              <a:ext cx="568108" cy="73206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292" y="4660371"/>
              <a:ext cx="568108" cy="732061"/>
            </a:xfrm>
            <a:prstGeom prst="rect">
              <a:avLst/>
            </a:prstGeom>
          </p:spPr>
        </p:pic>
        <p:cxnSp>
          <p:nvCxnSpPr>
            <p:cNvPr id="39" name="Straight Connector 38"/>
            <p:cNvCxnSpPr/>
            <p:nvPr/>
          </p:nvCxnSpPr>
          <p:spPr>
            <a:xfrm flipV="1">
              <a:off x="6376136" y="3778834"/>
              <a:ext cx="539796" cy="881537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7455730" y="3778836"/>
              <a:ext cx="586273" cy="881535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7" idx="3"/>
              <a:endCxn id="38" idx="1"/>
            </p:cNvCxnSpPr>
            <p:nvPr/>
          </p:nvCxnSpPr>
          <p:spPr>
            <a:xfrm>
              <a:off x="6477521" y="5026401"/>
              <a:ext cx="1488771" cy="0"/>
            </a:xfrm>
            <a:prstGeom prst="line">
              <a:avLst/>
            </a:prstGeom>
            <a:ln w="28575">
              <a:solidFill>
                <a:srgbClr val="347C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5309" y="3935961"/>
              <a:ext cx="430983" cy="55536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629" y="3928309"/>
              <a:ext cx="424722" cy="547294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104" y="4775609"/>
              <a:ext cx="376061" cy="484591"/>
            </a:xfrm>
            <a:prstGeom prst="rect">
              <a:avLst/>
            </a:prstGeom>
          </p:spPr>
        </p:pic>
      </p:grpSp>
      <p:sp>
        <p:nvSpPr>
          <p:cNvPr id="45" name="Rectangle 44"/>
          <p:cNvSpPr/>
          <p:nvPr/>
        </p:nvSpPr>
        <p:spPr>
          <a:xfrm>
            <a:off x="2831976" y="3429000"/>
            <a:ext cx="6308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en-US" sz="2800" i="1" dirty="0"/>
              <a:t>+ </a:t>
            </a:r>
            <a:r>
              <a:rPr lang="en-US" altLang="en-US" sz="2400" dirty="0"/>
              <a:t>[ </a:t>
            </a:r>
            <a:r>
              <a:rPr lang="en-US" altLang="en-US" sz="2400" dirty="0">
                <a:solidFill>
                  <a:srgbClr val="007099"/>
                </a:solidFill>
              </a:rPr>
              <a:t>#hashtag </a:t>
            </a:r>
            <a:r>
              <a:rPr lang="en-US" altLang="en-US" sz="2400" dirty="0"/>
              <a:t>or </a:t>
            </a:r>
            <a:r>
              <a:rPr lang="en-US" altLang="en-US" sz="2400" i="1" dirty="0">
                <a:hlinkClick r:id="rId6" action="ppaction://hlinksldjump"/>
              </a:rPr>
              <a:t>URL domains</a:t>
            </a:r>
            <a:r>
              <a:rPr lang="en-US" altLang="en-US" sz="2400" i="1" dirty="0"/>
              <a:t> </a:t>
            </a:r>
            <a:r>
              <a:rPr lang="en-US" altLang="en-US" sz="2400" dirty="0"/>
              <a:t>]</a:t>
            </a:r>
            <a:r>
              <a:rPr lang="en-US" altLang="en-US" sz="2400" dirty="0">
                <a:solidFill>
                  <a:srgbClr val="007099"/>
                </a:solidFill>
              </a:rPr>
              <a:t> </a:t>
            </a:r>
            <a:r>
              <a:rPr lang="en-US" altLang="en-US" sz="2400" i="1" dirty="0"/>
              <a:t> </a:t>
            </a:r>
            <a:r>
              <a:rPr lang="en-US" altLang="en-US" sz="2800" dirty="0"/>
              <a:t>+ words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024164" y="4972503"/>
            <a:ext cx="1915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en-US" sz="2800" dirty="0"/>
              <a:t>+ words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0" y="2508269"/>
            <a:ext cx="5105400" cy="64633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+ content co-occurrence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and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similarity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regularizers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84318" y="4072354"/>
            <a:ext cx="5105400" cy="646331"/>
          </a:xfrm>
          <a:prstGeom prst="rect">
            <a:avLst/>
          </a:prstGeom>
          <a:noFill/>
          <a:ln w="15875">
            <a:solidFill>
              <a:srgbClr val="FF4F4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+ content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co-occurrence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and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similarity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regularizers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84318" y="5486898"/>
            <a:ext cx="51054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+ content similarity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regularizer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2057400" y="1371600"/>
            <a:ext cx="0" cy="4648200"/>
          </a:xfrm>
          <a:prstGeom prst="line">
            <a:avLst/>
          </a:prstGeom>
          <a:ln w="57150">
            <a:solidFill>
              <a:srgbClr val="663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17821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24200"/>
            <a:ext cx="8229600" cy="1143000"/>
          </a:xfrm>
        </p:spPr>
        <p:txBody>
          <a:bodyPr/>
          <a:lstStyle/>
          <a:p>
            <a:r>
              <a:rPr lang="en-US" b="1" dirty="0"/>
              <a:t>DATA DESCRIPTION</a:t>
            </a:r>
            <a:br>
              <a:rPr lang="en-US" b="1" dirty="0"/>
            </a:br>
            <a:r>
              <a:rPr lang="en-US" b="1" dirty="0"/>
              <a:t>&amp;</a:t>
            </a:r>
            <a:br>
              <a:rPr lang="en-US" b="1" dirty="0"/>
            </a:br>
            <a:r>
              <a:rPr lang="en-US" b="1" dirty="0"/>
              <a:t>EXPERIMENTAL RESULTS</a:t>
            </a:r>
          </a:p>
        </p:txBody>
      </p:sp>
    </p:spTree>
    <p:extLst>
      <p:ext uri="{BB962C8B-B14F-4D97-AF65-F5344CB8AC3E}">
        <p14:creationId xmlns:p14="http://schemas.microsoft.com/office/powerpoint/2010/main" val="263874839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Data Description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572000"/>
            <a:ext cx="1962251" cy="128911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379262"/>
              </p:ext>
            </p:extLst>
          </p:nvPr>
        </p:nvGraphicFramePr>
        <p:xfrm>
          <a:off x="1524000" y="1752600"/>
          <a:ext cx="60960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54580033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588579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United Kingdom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Ireland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946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419</a:t>
                      </a:r>
                      <a:r>
                        <a:rPr lang="en-US" dirty="0"/>
                        <a:t> Members of Parliament (MPs)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348</a:t>
                      </a:r>
                      <a:r>
                        <a:rPr lang="en-US" b="0" dirty="0"/>
                        <a:t> Irish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dirty="0"/>
                        <a:t>politicians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672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  <a:r>
                        <a:rPr lang="en-US" dirty="0"/>
                        <a:t> Ground</a:t>
                      </a:r>
                      <a:r>
                        <a:rPr lang="en-US" baseline="0" dirty="0"/>
                        <a:t> Truth Groups</a:t>
                      </a:r>
                    </a:p>
                    <a:p>
                      <a:r>
                        <a:rPr lang="en-US" baseline="0" dirty="0"/>
                        <a:t>(political parties)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</a:t>
                      </a:r>
                      <a:r>
                        <a:rPr lang="en-US" b="0" baseline="0" dirty="0"/>
                        <a:t> Disjoint Political Groups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43631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1255058" cy="627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5" y="1752600"/>
            <a:ext cx="1255058" cy="62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5903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Data Description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940100"/>
              </p:ext>
            </p:extLst>
          </p:nvPr>
        </p:nvGraphicFramePr>
        <p:xfrm>
          <a:off x="1524000" y="1752600"/>
          <a:ext cx="60960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54580033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588579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United Kingdom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Ireland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946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419</a:t>
                      </a:r>
                      <a:r>
                        <a:rPr lang="en-US" dirty="0"/>
                        <a:t> Members of Parliament (MPs)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348</a:t>
                      </a:r>
                      <a:r>
                        <a:rPr lang="en-US" b="0" dirty="0"/>
                        <a:t> Irish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dirty="0"/>
                        <a:t>politicians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672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  <a:r>
                        <a:rPr lang="en-US" dirty="0"/>
                        <a:t> Ground</a:t>
                      </a:r>
                      <a:r>
                        <a:rPr lang="en-US" baseline="0" dirty="0"/>
                        <a:t> Truth Groups</a:t>
                      </a:r>
                    </a:p>
                    <a:p>
                      <a:r>
                        <a:rPr lang="en-US" baseline="0" dirty="0"/>
                        <a:t>(political parties)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</a:t>
                      </a:r>
                      <a:r>
                        <a:rPr lang="en-US" b="0" baseline="0" dirty="0"/>
                        <a:t> Disjoint Political Groups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436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1,077,437</a:t>
                      </a:r>
                      <a:r>
                        <a:rPr lang="en-US" dirty="0"/>
                        <a:t> tweets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548,424</a:t>
                      </a:r>
                      <a:r>
                        <a:rPr lang="en-US" b="0" dirty="0"/>
                        <a:t> tweets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476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63,598</a:t>
                      </a:r>
                      <a:r>
                        <a:rPr lang="en-US" b="0" dirty="0"/>
                        <a:t> hashtags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51,854</a:t>
                      </a:r>
                      <a:r>
                        <a:rPr lang="en-US" b="0" dirty="0"/>
                        <a:t> hashtags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07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8,200</a:t>
                      </a:r>
                      <a:r>
                        <a:rPr lang="en-US" dirty="0"/>
                        <a:t> domains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7,372 </a:t>
                      </a:r>
                      <a:r>
                        <a:rPr lang="en-US" b="0" dirty="0"/>
                        <a:t>domains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41849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1255058" cy="627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5" y="1752600"/>
            <a:ext cx="1255058" cy="627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35" y="4572000"/>
            <a:ext cx="1289116" cy="1289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35" y="5321587"/>
            <a:ext cx="3429000" cy="53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0658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FF0000"/>
                </a:solidFill>
              </a:rPr>
              <a:t>Preprocessing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752600"/>
          <a:ext cx="60960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54580033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588579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United Kingdom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Ireland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946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419</a:t>
                      </a:r>
                      <a:r>
                        <a:rPr lang="en-US" dirty="0"/>
                        <a:t> Members of Parliament (MPs)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348</a:t>
                      </a:r>
                      <a:r>
                        <a:rPr lang="en-US" b="0" dirty="0"/>
                        <a:t> Irish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dirty="0"/>
                        <a:t>politicians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672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  <a:r>
                        <a:rPr lang="en-US" dirty="0"/>
                        <a:t> Ground</a:t>
                      </a:r>
                      <a:r>
                        <a:rPr lang="en-US" baseline="0" dirty="0"/>
                        <a:t> Truth Groups</a:t>
                      </a:r>
                    </a:p>
                    <a:p>
                      <a:r>
                        <a:rPr lang="en-US" baseline="0" dirty="0"/>
                        <a:t>(political parties)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</a:t>
                      </a:r>
                      <a:r>
                        <a:rPr lang="en-US" b="0" baseline="0" dirty="0"/>
                        <a:t> Disjoint Political Groups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436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1,077,437</a:t>
                      </a:r>
                      <a:r>
                        <a:rPr lang="en-US" dirty="0"/>
                        <a:t> tweets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548,424</a:t>
                      </a:r>
                      <a:r>
                        <a:rPr lang="en-US" b="0" dirty="0"/>
                        <a:t> tweets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476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63,598</a:t>
                      </a:r>
                      <a:r>
                        <a:rPr lang="en-US" b="0" dirty="0"/>
                        <a:t> hashtags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51,854</a:t>
                      </a:r>
                      <a:r>
                        <a:rPr lang="en-US" b="0" dirty="0"/>
                        <a:t> hashtags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07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8,200</a:t>
                      </a:r>
                      <a:r>
                        <a:rPr lang="en-US" dirty="0"/>
                        <a:t> domains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7,372 </a:t>
                      </a:r>
                      <a:r>
                        <a:rPr lang="en-US" b="0" dirty="0"/>
                        <a:t>domains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41849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1255058" cy="627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5" y="1752600"/>
            <a:ext cx="1255058" cy="6275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938" y="2971800"/>
            <a:ext cx="1141981" cy="80021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Pick </a:t>
            </a:r>
            <a:r>
              <a:rPr lang="en-US" sz="1400" b="1" dirty="0"/>
              <a:t>latest</a:t>
            </a:r>
            <a:r>
              <a:rPr lang="en-US" sz="1400" dirty="0"/>
              <a:t> </a:t>
            </a:r>
            <a:r>
              <a:rPr lang="en-US" b="1" dirty="0"/>
              <a:t>200</a:t>
            </a:r>
            <a:r>
              <a:rPr lang="en-US" sz="1400" dirty="0"/>
              <a:t> tweets before 2015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3419" y="2971800"/>
            <a:ext cx="1141981" cy="80021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Pick </a:t>
            </a:r>
            <a:r>
              <a:rPr lang="en-US" sz="1400" b="1" dirty="0"/>
              <a:t>latest</a:t>
            </a:r>
            <a:r>
              <a:rPr lang="en-US" sz="1400" dirty="0"/>
              <a:t> </a:t>
            </a:r>
            <a:r>
              <a:rPr lang="en-US" b="1" dirty="0"/>
              <a:t>200</a:t>
            </a:r>
            <a:r>
              <a:rPr lang="en-US" sz="1400" dirty="0"/>
              <a:t> tweets before 2015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79929" y="2380129"/>
            <a:ext cx="820271" cy="59167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40072" y="2380128"/>
            <a:ext cx="1504338" cy="59167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00582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Preprocessing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752600"/>
          <a:ext cx="60960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54580033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588579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United Kingdom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Ireland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946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419</a:t>
                      </a:r>
                      <a:r>
                        <a:rPr lang="en-US" dirty="0"/>
                        <a:t> Members of Parliament (MPs)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348</a:t>
                      </a:r>
                      <a:r>
                        <a:rPr lang="en-US" b="0" dirty="0"/>
                        <a:t> Irish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dirty="0"/>
                        <a:t>politicians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672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  <a:r>
                        <a:rPr lang="en-US" dirty="0"/>
                        <a:t> Ground</a:t>
                      </a:r>
                      <a:r>
                        <a:rPr lang="en-US" baseline="0" dirty="0"/>
                        <a:t> Truth Groups</a:t>
                      </a:r>
                    </a:p>
                    <a:p>
                      <a:r>
                        <a:rPr lang="en-US" baseline="0" dirty="0"/>
                        <a:t>(political parties)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</a:t>
                      </a:r>
                      <a:r>
                        <a:rPr lang="en-US" b="0" baseline="0" dirty="0"/>
                        <a:t> Disjoint Political Groups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436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1,077,437</a:t>
                      </a:r>
                      <a:r>
                        <a:rPr lang="en-US" dirty="0"/>
                        <a:t> tweets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548,424</a:t>
                      </a:r>
                      <a:r>
                        <a:rPr lang="en-US" b="0" dirty="0"/>
                        <a:t> tweets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476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63,598</a:t>
                      </a:r>
                      <a:r>
                        <a:rPr lang="en-US" b="0" dirty="0"/>
                        <a:t> hashtags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51,854</a:t>
                      </a:r>
                      <a:r>
                        <a:rPr lang="en-US" b="0" dirty="0"/>
                        <a:t> hashtags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07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8,200</a:t>
                      </a:r>
                      <a:r>
                        <a:rPr lang="en-US" dirty="0"/>
                        <a:t> domains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7,372 </a:t>
                      </a:r>
                      <a:r>
                        <a:rPr lang="en-US" b="0" dirty="0"/>
                        <a:t>domains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41849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1255058" cy="627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5" y="1752600"/>
            <a:ext cx="1255058" cy="6275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938" y="2971800"/>
            <a:ext cx="1141981" cy="80021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Pick </a:t>
            </a:r>
            <a:r>
              <a:rPr lang="en-US" sz="1400" b="1" dirty="0"/>
              <a:t>latest</a:t>
            </a:r>
            <a:r>
              <a:rPr lang="en-US" sz="1400" dirty="0"/>
              <a:t> </a:t>
            </a:r>
            <a:r>
              <a:rPr lang="en-US" b="1" dirty="0"/>
              <a:t>200</a:t>
            </a:r>
            <a:r>
              <a:rPr lang="en-US" sz="1400" dirty="0"/>
              <a:t> tweets before 2015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3419" y="2971800"/>
            <a:ext cx="1141981" cy="80021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Pick </a:t>
            </a:r>
            <a:r>
              <a:rPr lang="en-US" sz="1400" b="1" dirty="0"/>
              <a:t>latest</a:t>
            </a:r>
            <a:r>
              <a:rPr lang="en-US" sz="1400" dirty="0"/>
              <a:t> </a:t>
            </a:r>
            <a:r>
              <a:rPr lang="en-US" b="1" dirty="0"/>
              <a:t>200</a:t>
            </a:r>
            <a:r>
              <a:rPr lang="en-US" sz="1400" dirty="0"/>
              <a:t> tweets before 2015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937" y="4516120"/>
            <a:ext cx="1315063" cy="80021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Eliminate words appear </a:t>
            </a:r>
            <a:r>
              <a:rPr lang="en-US" b="1" dirty="0"/>
              <a:t>&lt; 20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00337" y="4516120"/>
            <a:ext cx="1315063" cy="80021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Eliminate words appear </a:t>
            </a:r>
            <a:r>
              <a:rPr lang="en-US" b="1" dirty="0"/>
              <a:t>&lt; 20</a:t>
            </a:r>
            <a:endParaRPr lang="en-US" sz="14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79929" y="2380129"/>
            <a:ext cx="820271" cy="59167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79929" y="3772019"/>
            <a:ext cx="86540" cy="74410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840072" y="2380128"/>
            <a:ext cx="1504338" cy="59167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8257869" y="3772019"/>
            <a:ext cx="86541" cy="74410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36951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Preprocessing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752600"/>
          <a:ext cx="60960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54580033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588579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United Kingdom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Ireland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946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419</a:t>
                      </a:r>
                      <a:r>
                        <a:rPr lang="en-US" dirty="0"/>
                        <a:t> Members of Parliament (MPs)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348</a:t>
                      </a:r>
                      <a:r>
                        <a:rPr lang="en-US" b="0" dirty="0"/>
                        <a:t> Irish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dirty="0"/>
                        <a:t>politicians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672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  <a:r>
                        <a:rPr lang="en-US" dirty="0"/>
                        <a:t> Ground</a:t>
                      </a:r>
                      <a:r>
                        <a:rPr lang="en-US" baseline="0" dirty="0"/>
                        <a:t> Truth Groups</a:t>
                      </a:r>
                    </a:p>
                    <a:p>
                      <a:r>
                        <a:rPr lang="en-US" baseline="0" dirty="0"/>
                        <a:t>(political parties)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</a:t>
                      </a:r>
                      <a:r>
                        <a:rPr lang="en-US" b="0" baseline="0" dirty="0"/>
                        <a:t> Disjoint Political Groups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436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1,077,437</a:t>
                      </a:r>
                      <a:r>
                        <a:rPr lang="en-US" dirty="0"/>
                        <a:t> tweets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548,424</a:t>
                      </a:r>
                      <a:r>
                        <a:rPr lang="en-US" b="0" dirty="0"/>
                        <a:t> tweets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476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63,598</a:t>
                      </a:r>
                      <a:r>
                        <a:rPr lang="en-US" b="0" dirty="0"/>
                        <a:t> hashtags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51,854</a:t>
                      </a:r>
                      <a:r>
                        <a:rPr lang="en-US" b="0" dirty="0"/>
                        <a:t> hashtags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07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8,200</a:t>
                      </a:r>
                      <a:r>
                        <a:rPr lang="en-US" dirty="0"/>
                        <a:t> domains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7,372 </a:t>
                      </a:r>
                      <a:r>
                        <a:rPr lang="en-US" b="0" dirty="0"/>
                        <a:t>domains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41849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1255058" cy="627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5" y="1752600"/>
            <a:ext cx="1255058" cy="6275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938" y="2971800"/>
            <a:ext cx="1141981" cy="80021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Pick </a:t>
            </a:r>
            <a:r>
              <a:rPr lang="en-US" sz="1400" b="1" dirty="0"/>
              <a:t>latest</a:t>
            </a:r>
            <a:r>
              <a:rPr lang="en-US" sz="1400" dirty="0"/>
              <a:t> </a:t>
            </a:r>
            <a:r>
              <a:rPr lang="en-US" b="1" dirty="0"/>
              <a:t>200</a:t>
            </a:r>
            <a:r>
              <a:rPr lang="en-US" sz="1400" dirty="0"/>
              <a:t> tweets before 2015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3419" y="2971800"/>
            <a:ext cx="1141981" cy="80021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Pick </a:t>
            </a:r>
            <a:r>
              <a:rPr lang="en-US" sz="1400" b="1" dirty="0"/>
              <a:t>latest</a:t>
            </a:r>
            <a:r>
              <a:rPr lang="en-US" sz="1400" dirty="0"/>
              <a:t> </a:t>
            </a:r>
            <a:r>
              <a:rPr lang="en-US" b="1" dirty="0"/>
              <a:t>200</a:t>
            </a:r>
            <a:r>
              <a:rPr lang="en-US" sz="1400" dirty="0"/>
              <a:t> tweets before 2015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937" y="4516120"/>
            <a:ext cx="1315063" cy="80021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Eliminate </a:t>
            </a:r>
            <a:r>
              <a:rPr lang="en-US" sz="1400" b="1" dirty="0"/>
              <a:t>words</a:t>
            </a:r>
            <a:r>
              <a:rPr lang="en-US" sz="1400" dirty="0"/>
              <a:t> appear </a:t>
            </a:r>
            <a:r>
              <a:rPr lang="en-US" b="1" dirty="0"/>
              <a:t>&lt; 20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00337" y="4516120"/>
            <a:ext cx="1315063" cy="80021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Eliminate </a:t>
            </a:r>
            <a:r>
              <a:rPr lang="en-US" sz="1400" b="1" dirty="0"/>
              <a:t>words</a:t>
            </a:r>
            <a:r>
              <a:rPr lang="en-US" sz="1400" dirty="0"/>
              <a:t> appear </a:t>
            </a:r>
            <a:r>
              <a:rPr lang="en-US" b="1" dirty="0"/>
              <a:t>&lt; 20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5181600"/>
            <a:ext cx="1600200" cy="80021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Eliminate </a:t>
            </a:r>
            <a:r>
              <a:rPr lang="en-US" sz="1400" b="1" dirty="0"/>
              <a:t>#tags</a:t>
            </a:r>
            <a:r>
              <a:rPr lang="en-US" sz="1400" dirty="0"/>
              <a:t> &amp; </a:t>
            </a:r>
            <a:r>
              <a:rPr lang="en-US" sz="1400" b="1" dirty="0"/>
              <a:t>domains</a:t>
            </a:r>
            <a:r>
              <a:rPr lang="en-US" sz="1400" dirty="0"/>
              <a:t> </a:t>
            </a:r>
          </a:p>
          <a:p>
            <a:r>
              <a:rPr lang="en-US" b="1" dirty="0"/>
              <a:t>&lt; 2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5181600"/>
            <a:ext cx="1600200" cy="80021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Eliminate </a:t>
            </a:r>
            <a:r>
              <a:rPr lang="en-US" sz="1400" b="1" dirty="0"/>
              <a:t>#tags</a:t>
            </a:r>
            <a:r>
              <a:rPr lang="en-US" sz="1400" dirty="0"/>
              <a:t> &amp; </a:t>
            </a:r>
            <a:r>
              <a:rPr lang="en-US" sz="1400" b="1" dirty="0"/>
              <a:t>domains</a:t>
            </a:r>
            <a:r>
              <a:rPr lang="en-US" sz="1400" dirty="0"/>
              <a:t> </a:t>
            </a:r>
          </a:p>
          <a:p>
            <a:r>
              <a:rPr lang="en-US" b="1" dirty="0"/>
              <a:t>&lt; 2</a:t>
            </a:r>
            <a:endParaRPr lang="en-US" sz="14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79929" y="2380129"/>
            <a:ext cx="820271" cy="59167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79929" y="3772019"/>
            <a:ext cx="86540" cy="74410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66469" y="5316339"/>
            <a:ext cx="1419531" cy="26537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840072" y="2380128"/>
            <a:ext cx="1504338" cy="59167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8257869" y="3772019"/>
            <a:ext cx="86541" cy="74410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705600" y="5316339"/>
            <a:ext cx="1552269" cy="26537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86920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Preprocessing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752600"/>
          <a:ext cx="60960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54580033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588579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United Kingdom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Ireland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946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419</a:t>
                      </a:r>
                      <a:r>
                        <a:rPr lang="en-US" dirty="0"/>
                        <a:t> Members of Parliament (MPs)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348</a:t>
                      </a:r>
                      <a:r>
                        <a:rPr lang="en-US" b="0" dirty="0"/>
                        <a:t> Irish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dirty="0"/>
                        <a:t>politicians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672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  <a:r>
                        <a:rPr lang="en-US" dirty="0"/>
                        <a:t> Ground</a:t>
                      </a:r>
                      <a:r>
                        <a:rPr lang="en-US" baseline="0" dirty="0"/>
                        <a:t> Truth Groups</a:t>
                      </a:r>
                    </a:p>
                    <a:p>
                      <a:r>
                        <a:rPr lang="en-US" baseline="0" dirty="0"/>
                        <a:t>(political parties)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</a:t>
                      </a:r>
                      <a:r>
                        <a:rPr lang="en-US" b="0" baseline="0" dirty="0"/>
                        <a:t> Disjoint Political Groups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436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1,077,437</a:t>
                      </a:r>
                      <a:r>
                        <a:rPr lang="en-US" dirty="0"/>
                        <a:t> tweets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548,424</a:t>
                      </a:r>
                      <a:r>
                        <a:rPr lang="en-US" b="0" dirty="0"/>
                        <a:t> tweets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476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63,598</a:t>
                      </a:r>
                      <a:r>
                        <a:rPr lang="en-US" b="0" dirty="0"/>
                        <a:t> hashtags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51,854</a:t>
                      </a:r>
                      <a:r>
                        <a:rPr lang="en-US" b="0" dirty="0"/>
                        <a:t> hashtags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07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8,200</a:t>
                      </a:r>
                      <a:r>
                        <a:rPr lang="en-US" dirty="0"/>
                        <a:t> domains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7,372 </a:t>
                      </a:r>
                      <a:r>
                        <a:rPr lang="en-US" b="0" dirty="0"/>
                        <a:t>domains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41849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1255058" cy="627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5" y="1752600"/>
            <a:ext cx="1255058" cy="6275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938" y="2971800"/>
            <a:ext cx="1141981" cy="80021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Pick </a:t>
            </a:r>
            <a:r>
              <a:rPr lang="en-US" sz="1400" b="1" dirty="0"/>
              <a:t>latest</a:t>
            </a:r>
            <a:r>
              <a:rPr lang="en-US" sz="1400" dirty="0"/>
              <a:t> </a:t>
            </a:r>
            <a:r>
              <a:rPr lang="en-US" b="1" dirty="0"/>
              <a:t>200</a:t>
            </a:r>
            <a:r>
              <a:rPr lang="en-US" sz="1400" dirty="0"/>
              <a:t> tweets before 2015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3419" y="2971800"/>
            <a:ext cx="1141981" cy="80021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Pick </a:t>
            </a:r>
            <a:r>
              <a:rPr lang="en-US" sz="1400" b="1" dirty="0"/>
              <a:t>latest</a:t>
            </a:r>
            <a:r>
              <a:rPr lang="en-US" sz="1400" dirty="0"/>
              <a:t> </a:t>
            </a:r>
            <a:r>
              <a:rPr lang="en-US" b="1" dirty="0"/>
              <a:t>200</a:t>
            </a:r>
            <a:r>
              <a:rPr lang="en-US" sz="1400" dirty="0"/>
              <a:t> tweets before 2015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937" y="4516120"/>
            <a:ext cx="1315063" cy="80021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Eliminate </a:t>
            </a:r>
            <a:r>
              <a:rPr lang="en-US" sz="1400" b="1" dirty="0"/>
              <a:t>words</a:t>
            </a:r>
            <a:r>
              <a:rPr lang="en-US" sz="1400" dirty="0"/>
              <a:t> appear </a:t>
            </a:r>
            <a:r>
              <a:rPr lang="en-US" b="1" dirty="0"/>
              <a:t>&lt; 20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00337" y="4516120"/>
            <a:ext cx="1315063" cy="80021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Eliminate </a:t>
            </a:r>
            <a:r>
              <a:rPr lang="en-US" sz="1400" b="1" dirty="0"/>
              <a:t>words</a:t>
            </a:r>
            <a:r>
              <a:rPr lang="en-US" sz="1400" dirty="0"/>
              <a:t> appear </a:t>
            </a:r>
            <a:r>
              <a:rPr lang="en-US" b="1" dirty="0"/>
              <a:t>&lt; 20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5181600"/>
            <a:ext cx="1600200" cy="80021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Eliminate </a:t>
            </a:r>
            <a:r>
              <a:rPr lang="en-US" sz="1400" b="1" dirty="0"/>
              <a:t>#tags</a:t>
            </a:r>
            <a:r>
              <a:rPr lang="en-US" sz="1400" dirty="0"/>
              <a:t> &amp; </a:t>
            </a:r>
            <a:r>
              <a:rPr lang="en-US" sz="1400" b="1" dirty="0"/>
              <a:t>domains</a:t>
            </a:r>
            <a:r>
              <a:rPr lang="en-US" sz="1400" dirty="0"/>
              <a:t> </a:t>
            </a:r>
          </a:p>
          <a:p>
            <a:r>
              <a:rPr lang="en-US" b="1" dirty="0"/>
              <a:t>&lt; 2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5181600"/>
            <a:ext cx="1600200" cy="80021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Eliminate </a:t>
            </a:r>
            <a:r>
              <a:rPr lang="en-US" sz="1400" b="1" dirty="0"/>
              <a:t>#tags</a:t>
            </a:r>
            <a:r>
              <a:rPr lang="en-US" sz="1400" dirty="0"/>
              <a:t> &amp; </a:t>
            </a:r>
            <a:r>
              <a:rPr lang="en-US" sz="1400" b="1" dirty="0"/>
              <a:t>domains</a:t>
            </a:r>
            <a:r>
              <a:rPr lang="en-US" sz="1400" dirty="0"/>
              <a:t> </a:t>
            </a:r>
          </a:p>
          <a:p>
            <a:r>
              <a:rPr lang="en-US" b="1" dirty="0"/>
              <a:t>&lt; 2</a:t>
            </a:r>
            <a:endParaRPr lang="en-US" sz="14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79929" y="2380129"/>
            <a:ext cx="820271" cy="59167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79929" y="3772019"/>
            <a:ext cx="86540" cy="74410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66469" y="5316339"/>
            <a:ext cx="1419531" cy="26537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840072" y="2380128"/>
            <a:ext cx="1504338" cy="59167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8257869" y="3772019"/>
            <a:ext cx="86541" cy="74410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705600" y="5316339"/>
            <a:ext cx="1552269" cy="26537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086100" y="4516120"/>
            <a:ext cx="0" cy="66548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05500" y="4516120"/>
            <a:ext cx="0" cy="66548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62778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Preprocessing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988498"/>
              </p:ext>
            </p:extLst>
          </p:nvPr>
        </p:nvGraphicFramePr>
        <p:xfrm>
          <a:off x="1524000" y="1752600"/>
          <a:ext cx="60960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54580033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588579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United Kingdom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Ireland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946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419</a:t>
                      </a:r>
                      <a:r>
                        <a:rPr lang="en-US" dirty="0"/>
                        <a:t> Members of Parliament (MPs)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348</a:t>
                      </a:r>
                      <a:r>
                        <a:rPr lang="en-US" b="0" dirty="0"/>
                        <a:t> Irish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dirty="0"/>
                        <a:t>politicians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672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  <a:r>
                        <a:rPr lang="en-US" dirty="0"/>
                        <a:t> Ground</a:t>
                      </a:r>
                      <a:r>
                        <a:rPr lang="en-US" baseline="0" dirty="0"/>
                        <a:t> Truth Groups</a:t>
                      </a:r>
                    </a:p>
                    <a:p>
                      <a:r>
                        <a:rPr lang="en-US" baseline="0" dirty="0"/>
                        <a:t>(political parties)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</a:t>
                      </a:r>
                      <a:r>
                        <a:rPr lang="en-US" b="0" baseline="0" dirty="0"/>
                        <a:t> Disjoint Political Groups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436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19,947 </a:t>
                      </a:r>
                      <a:r>
                        <a:rPr lang="en-US" dirty="0"/>
                        <a:t>tweets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14,656</a:t>
                      </a:r>
                      <a:r>
                        <a:rPr lang="en-US" b="0" dirty="0"/>
                        <a:t> tweets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476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945</a:t>
                      </a:r>
                      <a:r>
                        <a:rPr lang="en-US" b="0" dirty="0"/>
                        <a:t> hashtags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986</a:t>
                      </a:r>
                      <a:r>
                        <a:rPr lang="en-US" b="0" dirty="0"/>
                        <a:t> hashtags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07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946</a:t>
                      </a:r>
                      <a:r>
                        <a:rPr lang="en-US" dirty="0"/>
                        <a:t> domains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634 </a:t>
                      </a:r>
                      <a:r>
                        <a:rPr lang="en-US" b="0" dirty="0"/>
                        <a:t>domains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41849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1255058" cy="627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5" y="1752600"/>
            <a:ext cx="1255058" cy="6275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938" y="2971800"/>
            <a:ext cx="1141981" cy="80021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Pick </a:t>
            </a:r>
            <a:r>
              <a:rPr lang="en-US" sz="1400" b="1" dirty="0"/>
              <a:t>latest</a:t>
            </a:r>
            <a:r>
              <a:rPr lang="en-US" sz="1400" dirty="0"/>
              <a:t> </a:t>
            </a:r>
            <a:r>
              <a:rPr lang="en-US" b="1" dirty="0"/>
              <a:t>200</a:t>
            </a:r>
            <a:r>
              <a:rPr lang="en-US" sz="1400" dirty="0"/>
              <a:t> tweets before 2015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3419" y="2971800"/>
            <a:ext cx="1141981" cy="80021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Pick </a:t>
            </a:r>
            <a:r>
              <a:rPr lang="en-US" sz="1400" b="1" dirty="0"/>
              <a:t>latest</a:t>
            </a:r>
            <a:r>
              <a:rPr lang="en-US" sz="1400" dirty="0"/>
              <a:t> </a:t>
            </a:r>
            <a:r>
              <a:rPr lang="en-US" b="1" dirty="0"/>
              <a:t>200</a:t>
            </a:r>
            <a:r>
              <a:rPr lang="en-US" sz="1400" dirty="0"/>
              <a:t> tweets before 2015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937" y="4516120"/>
            <a:ext cx="1315063" cy="80021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Eliminate </a:t>
            </a:r>
            <a:r>
              <a:rPr lang="en-US" sz="1400" b="1" dirty="0"/>
              <a:t>words</a:t>
            </a:r>
            <a:r>
              <a:rPr lang="en-US" sz="1400" dirty="0"/>
              <a:t> appear </a:t>
            </a:r>
            <a:r>
              <a:rPr lang="en-US" b="1" dirty="0"/>
              <a:t>&lt; 20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00337" y="4516120"/>
            <a:ext cx="1315063" cy="80021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Eliminate </a:t>
            </a:r>
            <a:r>
              <a:rPr lang="en-US" sz="1400" b="1" dirty="0"/>
              <a:t>words</a:t>
            </a:r>
            <a:r>
              <a:rPr lang="en-US" sz="1400" dirty="0"/>
              <a:t> appear </a:t>
            </a:r>
            <a:r>
              <a:rPr lang="en-US" b="1" dirty="0"/>
              <a:t>&lt; 20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5181600"/>
            <a:ext cx="1600200" cy="80021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Eliminate </a:t>
            </a:r>
            <a:r>
              <a:rPr lang="en-US" sz="1400" b="1" dirty="0"/>
              <a:t>#tags </a:t>
            </a:r>
            <a:r>
              <a:rPr lang="en-US" sz="1400" dirty="0"/>
              <a:t>&amp; </a:t>
            </a:r>
            <a:r>
              <a:rPr lang="en-US" sz="1400" b="1" dirty="0"/>
              <a:t>domains</a:t>
            </a:r>
            <a:r>
              <a:rPr lang="en-US" sz="1400" dirty="0"/>
              <a:t> </a:t>
            </a:r>
          </a:p>
          <a:p>
            <a:r>
              <a:rPr lang="en-US" b="1" dirty="0"/>
              <a:t>&lt; 2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5181600"/>
            <a:ext cx="1600200" cy="80021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Eliminate </a:t>
            </a:r>
            <a:r>
              <a:rPr lang="en-US" sz="1400" b="1" dirty="0"/>
              <a:t>#tags </a:t>
            </a:r>
            <a:r>
              <a:rPr lang="en-US" sz="1400" dirty="0"/>
              <a:t>&amp; </a:t>
            </a:r>
            <a:r>
              <a:rPr lang="en-US" sz="1400" b="1" dirty="0"/>
              <a:t>domains</a:t>
            </a:r>
            <a:r>
              <a:rPr lang="en-US" sz="1400" dirty="0"/>
              <a:t> </a:t>
            </a:r>
          </a:p>
          <a:p>
            <a:r>
              <a:rPr lang="en-US" b="1" dirty="0"/>
              <a:t>&lt; 2</a:t>
            </a:r>
            <a:endParaRPr lang="en-US" sz="1400" b="1" dirty="0"/>
          </a:p>
        </p:txBody>
      </p:sp>
      <p:cxnSp>
        <p:nvCxnSpPr>
          <p:cNvPr id="7" name="Straight Arrow Connector 6"/>
          <p:cNvCxnSpPr>
            <a:endCxn id="6" idx="0"/>
          </p:cNvCxnSpPr>
          <p:nvPr/>
        </p:nvCxnSpPr>
        <p:spPr>
          <a:xfrm flipH="1">
            <a:off x="779929" y="2380129"/>
            <a:ext cx="820271" cy="59167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2"/>
            <a:endCxn id="9" idx="0"/>
          </p:cNvCxnSpPr>
          <p:nvPr/>
        </p:nvCxnSpPr>
        <p:spPr>
          <a:xfrm>
            <a:off x="779929" y="3772019"/>
            <a:ext cx="86540" cy="74410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  <a:endCxn id="11" idx="1"/>
          </p:cNvCxnSpPr>
          <p:nvPr/>
        </p:nvCxnSpPr>
        <p:spPr>
          <a:xfrm>
            <a:off x="866469" y="5316339"/>
            <a:ext cx="1419531" cy="26537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0"/>
          </p:cNvCxnSpPr>
          <p:nvPr/>
        </p:nvCxnSpPr>
        <p:spPr>
          <a:xfrm flipV="1">
            <a:off x="3086100" y="4516120"/>
            <a:ext cx="0" cy="66548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8" idx="0"/>
          </p:cNvCxnSpPr>
          <p:nvPr/>
        </p:nvCxnSpPr>
        <p:spPr>
          <a:xfrm>
            <a:off x="6840072" y="2380128"/>
            <a:ext cx="1504338" cy="59167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2"/>
            <a:endCxn id="10" idx="0"/>
          </p:cNvCxnSpPr>
          <p:nvPr/>
        </p:nvCxnSpPr>
        <p:spPr>
          <a:xfrm flipH="1">
            <a:off x="8257869" y="3772019"/>
            <a:ext cx="86541" cy="74410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2"/>
            <a:endCxn id="12" idx="3"/>
          </p:cNvCxnSpPr>
          <p:nvPr/>
        </p:nvCxnSpPr>
        <p:spPr>
          <a:xfrm flipH="1">
            <a:off x="6705600" y="5316339"/>
            <a:ext cx="1552269" cy="26537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0"/>
          </p:cNvCxnSpPr>
          <p:nvPr/>
        </p:nvCxnSpPr>
        <p:spPr>
          <a:xfrm flipV="1">
            <a:off x="5905500" y="4516120"/>
            <a:ext cx="0" cy="66548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34899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image_bar_gold</Template>
  <TotalTime>3604</TotalTime>
  <Words>2369</Words>
  <Application>Microsoft Office PowerPoint</Application>
  <PresentationFormat>On-screen Show (4:3)</PresentationFormat>
  <Paragraphs>804</Paragraphs>
  <Slides>134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134</vt:i4>
      </vt:variant>
    </vt:vector>
  </HeadingPairs>
  <TitlesOfParts>
    <vt:vector size="139" baseType="lpstr">
      <vt:lpstr>Arial</vt:lpstr>
      <vt:lpstr>Calibri</vt:lpstr>
      <vt:lpstr>Cambria Math</vt:lpstr>
      <vt:lpstr>Wingdings</vt:lpstr>
      <vt:lpstr>Default Design</vt:lpstr>
      <vt:lpstr>Community Detection in Political Twitter Networks using Nonnegative Matrix Factorization Methods</vt:lpstr>
      <vt:lpstr>Motivation</vt:lpstr>
      <vt:lpstr>Motivation</vt:lpstr>
      <vt:lpstr>PowerPoint Presentation</vt:lpstr>
      <vt:lpstr>PowerPoint Presentation</vt:lpstr>
      <vt:lpstr>Motivation</vt:lpstr>
      <vt:lpstr>PowerPoint Presentation</vt:lpstr>
      <vt:lpstr>PowerPoint Presentation</vt:lpstr>
      <vt:lpstr>Methodology</vt:lpstr>
      <vt:lpstr>Methodology</vt:lpstr>
      <vt:lpstr>Classification vs. Clustering</vt:lpstr>
      <vt:lpstr>Classification vs. Clustering</vt:lpstr>
      <vt:lpstr>Classification vs. Clustering</vt:lpstr>
      <vt:lpstr>What is Novel about our Work?</vt:lpstr>
      <vt:lpstr>PowerPoint Presentation</vt:lpstr>
      <vt:lpstr>PowerPoint Presentation</vt:lpstr>
      <vt:lpstr>PowerPoint Presentation</vt:lpstr>
      <vt:lpstr>CONNECTIVITY</vt:lpstr>
      <vt:lpstr>User Connectivity Network</vt:lpstr>
      <vt:lpstr>User Connectivity Network</vt:lpstr>
      <vt:lpstr>User Connectivity Network</vt:lpstr>
      <vt:lpstr>User Connectivity Network</vt:lpstr>
      <vt:lpstr>User Connectivity Network</vt:lpstr>
      <vt:lpstr>User Connectivity Network</vt:lpstr>
      <vt:lpstr>Retweet Unedited Network</vt:lpstr>
      <vt:lpstr>Retweet Unedited Network</vt:lpstr>
      <vt:lpstr>Retweet Unedited Network</vt:lpstr>
      <vt:lpstr>Retweet Unedited Network</vt:lpstr>
      <vt:lpstr>RT edited + Mention Network</vt:lpstr>
      <vt:lpstr>RT edited + Mention Network</vt:lpstr>
      <vt:lpstr>RT edited + Mention Network</vt:lpstr>
      <vt:lpstr>RT edited + Mention Network</vt:lpstr>
      <vt:lpstr>RT edited + Mention Network</vt:lpstr>
      <vt:lpstr>RT edited + Mention Network</vt:lpstr>
      <vt:lpstr>RT edited + Mention Network</vt:lpstr>
      <vt:lpstr>PowerPoint Presentation</vt:lpstr>
      <vt:lpstr>RT edited + Mention Network</vt:lpstr>
      <vt:lpstr>Heider’s Structural Balance Theory</vt:lpstr>
      <vt:lpstr>Heider’s Structural Balance Theory</vt:lpstr>
      <vt:lpstr>Heider’s Structural Balance Theory</vt:lpstr>
      <vt:lpstr>Heider’s Structural Balance Theory</vt:lpstr>
      <vt:lpstr>Heider’s Structural Balance Theory</vt:lpstr>
      <vt:lpstr>Heider’s Structural Balance Theory</vt:lpstr>
      <vt:lpstr>How many hops?</vt:lpstr>
      <vt:lpstr>How many hops?</vt:lpstr>
      <vt:lpstr>How many hops?</vt:lpstr>
      <vt:lpstr>How many hops?</vt:lpstr>
      <vt:lpstr>How many hops?</vt:lpstr>
      <vt:lpstr>How many hops?</vt:lpstr>
      <vt:lpstr>1-Hop Mentions</vt:lpstr>
      <vt:lpstr>2-Hop Mentions</vt:lpstr>
      <vt:lpstr>3-Hop Mentions</vt:lpstr>
      <vt:lpstr>4-Hop Mentions</vt:lpstr>
      <vt:lpstr>5-Hop Mentions</vt:lpstr>
      <vt:lpstr>PowerPoint Presentation</vt:lpstr>
      <vt:lpstr>PowerPoint Presentation</vt:lpstr>
      <vt:lpstr>Novelty</vt:lpstr>
      <vt:lpstr>CONTENT</vt:lpstr>
      <vt:lpstr>Content Matters</vt:lpstr>
      <vt:lpstr>PowerPoint Presentation</vt:lpstr>
      <vt:lpstr>PowerPoint Presentation</vt:lpstr>
      <vt:lpstr>Content Matters – Url Domains</vt:lpstr>
      <vt:lpstr>PROPOSED METHODS</vt:lpstr>
      <vt:lpstr>Proposed Methods</vt:lpstr>
      <vt:lpstr>Proposed Methods</vt:lpstr>
      <vt:lpstr>Proposed Methods</vt:lpstr>
      <vt:lpstr>Proposed Methods</vt:lpstr>
      <vt:lpstr>Proposed Methods</vt:lpstr>
      <vt:lpstr>Proposed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Matrix Factorization</vt:lpstr>
      <vt:lpstr>Proposed Methods</vt:lpstr>
      <vt:lpstr>Regularization</vt:lpstr>
      <vt:lpstr>Regularization</vt:lpstr>
      <vt:lpstr>Regularization</vt:lpstr>
      <vt:lpstr>Regularization</vt:lpstr>
      <vt:lpstr>Nonnegativity Constraints</vt:lpstr>
      <vt:lpstr>Proposed Methods</vt:lpstr>
      <vt:lpstr>Proposed Methods</vt:lpstr>
      <vt:lpstr>Proposed Methods</vt:lpstr>
      <vt:lpstr>Proposed Methods</vt:lpstr>
      <vt:lpstr>Proposed Methods</vt:lpstr>
      <vt:lpstr>Proposed Methods</vt:lpstr>
      <vt:lpstr>Proposed Methods</vt:lpstr>
      <vt:lpstr>Proposed Methods</vt:lpstr>
      <vt:lpstr>Proposed Methods</vt:lpstr>
      <vt:lpstr>Proposed Methods</vt:lpstr>
      <vt:lpstr>DATA DESCRIPTION &amp; EXPERIMENTAL RESULTS</vt:lpstr>
      <vt:lpstr>Data Description</vt:lpstr>
      <vt:lpstr>Data Description</vt:lpstr>
      <vt:lpstr>Preprocessing</vt:lpstr>
      <vt:lpstr>Preprocessing</vt:lpstr>
      <vt:lpstr>Preprocessing</vt:lpstr>
      <vt:lpstr>Preprocessing</vt:lpstr>
      <vt:lpstr>Preprocessing</vt:lpstr>
      <vt:lpstr>Only Connectivity Results</vt:lpstr>
      <vt:lpstr>Experimental Results</vt:lpstr>
      <vt:lpstr>PowerPoint Presentation</vt:lpstr>
      <vt:lpstr>PowerPoint Presentation</vt:lpstr>
      <vt:lpstr>Only Connectivity Results</vt:lpstr>
      <vt:lpstr>Only Connectivity Results</vt:lpstr>
      <vt:lpstr>Only Connectivity Results</vt:lpstr>
      <vt:lpstr>Only Connectivity Results</vt:lpstr>
      <vt:lpstr>Only Connectivity Results</vt:lpstr>
      <vt:lpstr>Connectivity &amp; Content Results</vt:lpstr>
      <vt:lpstr>Connectivity &amp; Content Results United Kingdom</vt:lpstr>
      <vt:lpstr>Connectivity &amp; Content Results</vt:lpstr>
      <vt:lpstr>Connectivity &amp; Content Results</vt:lpstr>
      <vt:lpstr>Connectivity &amp; Content Results</vt:lpstr>
      <vt:lpstr>Connectivity &amp; Content Results</vt:lpstr>
      <vt:lpstr>Connectivity &amp; Content Results</vt:lpstr>
      <vt:lpstr>Connectivity &amp; Content Results</vt:lpstr>
      <vt:lpstr>Connectivity &amp; Content Results</vt:lpstr>
      <vt:lpstr>Connectivity &amp; Content Results</vt:lpstr>
      <vt:lpstr>Connectivity &amp; Content Results Ireland</vt:lpstr>
      <vt:lpstr>Connectivity &amp; Content Results</vt:lpstr>
      <vt:lpstr>Connectivity &amp; Content Results</vt:lpstr>
      <vt:lpstr>Connectivity &amp; Content Results</vt:lpstr>
      <vt:lpstr>Connectivity &amp; Content Results</vt:lpstr>
      <vt:lpstr>Connectivity &amp; Content Results</vt:lpstr>
      <vt:lpstr>Connectivity &amp; Content Results</vt:lpstr>
      <vt:lpstr>Connectivity &amp; Content Results</vt:lpstr>
      <vt:lpstr>Discussion</vt:lpstr>
      <vt:lpstr>Discussion</vt:lpstr>
      <vt:lpstr>Discussion</vt:lpstr>
      <vt:lpstr>Discussion</vt:lpstr>
      <vt:lpstr>Discussion</vt:lpstr>
      <vt:lpstr>Any Questions?</vt:lpstr>
      <vt:lpstr>PowerPoint Presentation</vt:lpstr>
      <vt:lpstr>PowerPoint Presentation</vt:lpstr>
    </vt:vector>
  </TitlesOfParts>
  <Company>Arizona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Retweet Network</dc:title>
  <dc:creator>mert</dc:creator>
  <cp:lastModifiedBy> </cp:lastModifiedBy>
  <cp:revision>333</cp:revision>
  <dcterms:created xsi:type="dcterms:W3CDTF">2016-08-11T05:02:16Z</dcterms:created>
  <dcterms:modified xsi:type="dcterms:W3CDTF">2016-08-16T20:28:13Z</dcterms:modified>
</cp:coreProperties>
</file>